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3"/>
  </p:notesMasterIdLst>
  <p:handoutMasterIdLst>
    <p:handoutMasterId r:id="rId104"/>
  </p:handoutMasterIdLst>
  <p:sldIdLst>
    <p:sldId id="587"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612" r:id="rId83"/>
    <p:sldId id="613" r:id="rId84"/>
    <p:sldId id="614" r:id="rId85"/>
    <p:sldId id="615" r:id="rId86"/>
    <p:sldId id="616" r:id="rId87"/>
    <p:sldId id="617" r:id="rId88"/>
    <p:sldId id="618" r:id="rId89"/>
    <p:sldId id="619" r:id="rId90"/>
    <p:sldId id="620" r:id="rId91"/>
    <p:sldId id="621" r:id="rId92"/>
    <p:sldId id="622" r:id="rId93"/>
    <p:sldId id="623" r:id="rId94"/>
    <p:sldId id="624" r:id="rId95"/>
    <p:sldId id="625" r:id="rId96"/>
    <p:sldId id="626" r:id="rId97"/>
    <p:sldId id="627" r:id="rId98"/>
    <p:sldId id="628" r:id="rId99"/>
    <p:sldId id="629" r:id="rId100"/>
    <p:sldId id="630" r:id="rId101"/>
    <p:sldId id="595"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5" autoAdjust="0"/>
    <p:restoredTop sz="78929" autoAdjust="0"/>
  </p:normalViewPr>
  <p:slideViewPr>
    <p:cSldViewPr snapToGrid="0" snapToObjects="1" showGuides="1">
      <p:cViewPr varScale="1">
        <p:scale>
          <a:sx n="86" d="100"/>
          <a:sy n="86" d="100"/>
        </p:scale>
        <p:origin x="-1248" y="-11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2/7/18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2/7/18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v3.3</a:t>
            </a:r>
          </a:p>
          <a:p>
            <a:r>
              <a:rPr lang="en-US" baseline="0" dirty="0"/>
              <a:t>16:9 version – January 21, 2016</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86385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[DAVID]</a:t>
            </a:r>
          </a:p>
          <a:p>
            <a:endParaRPr lang="en-GB" dirty="0" smtClean="0"/>
          </a:p>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08992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2312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55973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6259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of Tack, and Look at how you use the Geometry </a:t>
            </a:r>
            <a:r>
              <a:rPr lang="en-GB" dirty="0" err="1" smtClean="0"/>
              <a:t>ApI</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5071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of all Geometry Engine is just a Module.</a:t>
            </a:r>
          </a:p>
          <a:p>
            <a:endParaRPr lang="en-GB" baseline="0" dirty="0" smtClean="0"/>
          </a:p>
          <a:p>
            <a:r>
              <a:rPr lang="en-GB" baseline="0" dirty="0" smtClean="0"/>
              <a:t>You AMD load it in like any of the other JS API module.</a:t>
            </a:r>
          </a:p>
          <a:p>
            <a:endParaRPr lang="en-GB" baseline="0" dirty="0" smtClean="0"/>
          </a:p>
          <a:p>
            <a:r>
              <a:rPr lang="en-GB" baseline="0" dirty="0" smtClean="0"/>
              <a:t>When you look at the module, it has very simple method. For example as in this case. To do a Buffer you just call the Buffer Command.</a:t>
            </a:r>
          </a:p>
          <a:p>
            <a:endParaRPr lang="en-GB" baseline="0" dirty="0" smtClean="0"/>
          </a:p>
          <a:p>
            <a:r>
              <a:rPr lang="en-GB" baseline="0" dirty="0" smtClean="0"/>
              <a:t>When we looking at the interface, we looked at the other APIS and SDKs and tried to get a very similar set of names and calling conventions.</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5517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One of the benefits of the Geometry Engine is it simplifies your code.</a:t>
            </a:r>
          </a:p>
          <a:p>
            <a:endParaRPr lang="en-GB" baseline="0" dirty="0" smtClean="0"/>
          </a:p>
          <a:p>
            <a:r>
              <a:rPr lang="en-GB" baseline="0" dirty="0" smtClean="0"/>
              <a:t>Its important to say that the geometry engine is a lot of code, however it is simplifying the amount of code you have to write.</a:t>
            </a:r>
          </a:p>
          <a:p>
            <a:endParaRPr lang="en-GB" baseline="0" dirty="0" smtClean="0"/>
          </a:p>
          <a:p>
            <a:r>
              <a:rPr lang="en-GB" baseline="0" dirty="0" smtClean="0"/>
              <a:t>You can see the comparison of the geometry engine versus using the geometry service. As you can see there are a lot more lines of code.  Now there are more options with the online service, but it is a much more complex operation to call.</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88352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Now going to look at building an</a:t>
            </a:r>
            <a:r>
              <a:rPr lang="en-GB" baseline="0" dirty="0" smtClean="0"/>
              <a:t> application with the geometry engine.</a:t>
            </a:r>
          </a:p>
          <a:p>
            <a:endParaRPr lang="en-GB" baseline="0" dirty="0" smtClean="0"/>
          </a:p>
          <a:p>
            <a:r>
              <a:rPr lang="en-GB" baseline="0" dirty="0" smtClean="0"/>
              <a:t>One of the most common applications that is built, it building an editing application. I think over my years at ESRI I have built numerous editing applications.</a:t>
            </a:r>
          </a:p>
          <a:p>
            <a:endParaRPr lang="en-GB" baseline="0" dirty="0" smtClean="0"/>
          </a:p>
          <a:p>
            <a:r>
              <a:rPr lang="en-GB" dirty="0" smtClean="0"/>
              <a:t>Show a different editing application, which uses the geometry engine to provide a bit more interactivity</a:t>
            </a:r>
          </a:p>
          <a:p>
            <a:endParaRPr lang="en-GB" dirty="0" smtClean="0"/>
          </a:p>
          <a:p>
            <a:r>
              <a:rPr lang="en-GB" dirty="0" smtClean="0"/>
              <a:t>I will run through the application first</a:t>
            </a:r>
            <a:r>
              <a:rPr lang="en-GB" baseline="0" dirty="0" smtClean="0"/>
              <a:t> then show you the code behind.</a:t>
            </a:r>
          </a:p>
          <a:p>
            <a:endParaRPr lang="en-GB" baseline="0" dirty="0" smtClean="0"/>
          </a:p>
          <a:p>
            <a:r>
              <a:rPr lang="en-GB" baseline="0" dirty="0" smtClean="0"/>
              <a:t>New. Add a feature.  Append to a feature.  Subtract, Split, Select both and Merge..</a:t>
            </a:r>
          </a:p>
          <a:p>
            <a:endParaRPr lang="en-GB" baseline="0" dirty="0" smtClean="0"/>
          </a:p>
          <a:p>
            <a:r>
              <a:rPr lang="en-GB" baseline="0" dirty="0" smtClean="0"/>
              <a:t>All of those functions are using geometry engine.  </a:t>
            </a:r>
          </a:p>
          <a:p>
            <a:endParaRPr lang="en-GB" baseline="0" dirty="0" smtClean="0"/>
          </a:p>
          <a:p>
            <a:r>
              <a:rPr lang="en-GB" baseline="0" dirty="0" smtClean="0"/>
              <a:t>Could have done with Service… but there is a fluidity.</a:t>
            </a:r>
          </a:p>
          <a:p>
            <a:endParaRPr lang="en-GB" baseline="0" dirty="0" smtClean="0"/>
          </a:p>
          <a:p>
            <a:r>
              <a:rPr lang="en-GB" baseline="0" dirty="0" smtClean="0"/>
              <a:t>Click Effects …. Rotate grow,  buffer, </a:t>
            </a:r>
          </a:p>
          <a:p>
            <a:endParaRPr lang="en-GB" baseline="0" dirty="0" smtClean="0"/>
          </a:p>
          <a:p>
            <a:r>
              <a:rPr lang="en-GB" baseline="0" dirty="0" smtClean="0"/>
              <a:t>Another thing, is to show dimensions and measure….</a:t>
            </a:r>
          </a:p>
          <a:p>
            <a:endParaRPr lang="en-GB" baseline="0" dirty="0" smtClean="0"/>
          </a:p>
          <a:p>
            <a:r>
              <a:rPr lang="en-GB" baseline="0" dirty="0" smtClean="0"/>
              <a:t>Doing an Offset, to main line</a:t>
            </a:r>
          </a:p>
          <a:p>
            <a:endParaRPr lang="en-GB" baseline="0" dirty="0" smtClean="0"/>
          </a:p>
          <a:p>
            <a:r>
              <a:rPr lang="en-GB" baseline="0" dirty="0" smtClean="0"/>
              <a:t>Model Controller.. Not using any frameworks.. Very simple… </a:t>
            </a:r>
          </a:p>
          <a:p>
            <a:endParaRPr lang="en-GB" baseline="0" dirty="0" smtClean="0"/>
          </a:p>
          <a:p>
            <a:r>
              <a:rPr lang="en-GB" baseline="0" dirty="0" smtClean="0"/>
              <a:t>Show Append Operation</a:t>
            </a:r>
          </a:p>
          <a:p>
            <a:endParaRPr lang="en-GB" baseline="0" dirty="0" smtClean="0"/>
          </a:p>
          <a:p>
            <a:r>
              <a:rPr lang="en-GB" baseline="0" dirty="0" smtClean="0"/>
              <a:t>Show Merge Operation</a:t>
            </a:r>
          </a:p>
          <a:p>
            <a:endParaRPr lang="en-GB" baseline="0" dirty="0" smtClean="0"/>
          </a:p>
          <a:p>
            <a:r>
              <a:rPr lang="en-GB" baseline="0" dirty="0" smtClean="0"/>
              <a:t>Show Split Operation.</a:t>
            </a:r>
          </a:p>
          <a:p>
            <a:endParaRPr lang="en-GB" baseline="0" dirty="0" smtClean="0"/>
          </a:p>
          <a:p>
            <a:r>
              <a:rPr lang="en-GB" baseline="0" dirty="0" smtClean="0"/>
              <a:t>I am not going into much detail, they are all very similar, simple operations against the geometry engine</a:t>
            </a:r>
          </a:p>
          <a:p>
            <a:endParaRPr lang="en-GB" baseline="0" dirty="0" smtClean="0"/>
          </a:p>
          <a:p>
            <a:r>
              <a:rPr lang="en-GB" baseline="0" dirty="0" smtClean="0"/>
              <a:t>Pass Back to Kristian to show some analysis Apps</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85806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[KRISTIAN]</a:t>
            </a:r>
            <a:endParaRPr lang="en-GB"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3473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Quick Question… who came to the talk yesterday, giving an overview of the Geometry Engine.</a:t>
            </a:r>
          </a:p>
          <a:p>
            <a:endParaRPr lang="en-GB" dirty="0" smtClean="0"/>
          </a:p>
          <a:p>
            <a:r>
              <a:rPr lang="en-GB" dirty="0" smtClean="0"/>
              <a:t>This talk is going to go through</a:t>
            </a:r>
            <a:r>
              <a:rPr lang="en-GB" baseline="0" dirty="0" smtClean="0"/>
              <a:t> a lot of the same materials, but we are planning on showing a few more demos, and giving a bit more detail about to use the various methods.</a:t>
            </a:r>
          </a:p>
          <a:p>
            <a:endParaRPr lang="en-GB" dirty="0" smtClean="0"/>
          </a:p>
          <a:p>
            <a:r>
              <a:rPr lang="en-GB" dirty="0" smtClean="0"/>
              <a:t>In this talk, we are</a:t>
            </a:r>
            <a:r>
              <a:rPr lang="en-GB" baseline="0" dirty="0" smtClean="0"/>
              <a:t> going to run through the ESRI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196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been talking about the Geometry Engine as one Module.</a:t>
            </a:r>
          </a:p>
          <a:p>
            <a:endParaRPr lang="en-GB" dirty="0" smtClean="0"/>
          </a:p>
          <a:p>
            <a:r>
              <a:rPr lang="en-GB" dirty="0" smtClean="0"/>
              <a:t>Actually there is two… the Synchronous and the Asynchronous.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72659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there is two, is because when you use the synchronous one, your UI thread is blocked.</a:t>
            </a:r>
          </a:p>
          <a:p>
            <a:endParaRPr lang="en-GB" dirty="0" smtClean="0"/>
          </a:p>
          <a:p>
            <a:r>
              <a:rPr lang="en-GB" dirty="0" smtClean="0"/>
              <a:t>That is fine for</a:t>
            </a:r>
            <a:r>
              <a:rPr lang="en-GB" baseline="0" dirty="0" smtClean="0"/>
              <a:t> a lot of use cases, but for some use</a:t>
            </a:r>
          </a:p>
          <a:p>
            <a:endParaRPr lang="en-GB" baseline="0" dirty="0" smtClean="0"/>
          </a:p>
          <a:p>
            <a:r>
              <a:rPr lang="en-GB" baseline="0" dirty="0" smtClean="0"/>
              <a:t>For that reason we have provided the </a:t>
            </a:r>
            <a:r>
              <a:rPr lang="en-GB" baseline="0" dirty="0" err="1" smtClean="0"/>
              <a:t>Aysync</a:t>
            </a:r>
            <a:endParaRPr lang="en-GB" baseline="0" dirty="0" smtClean="0"/>
          </a:p>
          <a:p>
            <a:endParaRPr lang="en-GB" baseline="0" dirty="0" smtClean="0"/>
          </a:p>
          <a:p>
            <a:r>
              <a:rPr lang="en-GB" baseline="0" dirty="0" smtClean="0"/>
              <a:t>With the </a:t>
            </a:r>
            <a:r>
              <a:rPr lang="en-GB" baseline="0" dirty="0" err="1" smtClean="0"/>
              <a:t>Async</a:t>
            </a:r>
            <a:r>
              <a:rPr lang="en-GB" baseline="0" dirty="0" smtClean="0"/>
              <a:t>, you call the GE operation, and it is passed to the web worker. You get a promise, and when the operation is finished, your promise gets resolved.</a:t>
            </a:r>
          </a:p>
          <a:p>
            <a:r>
              <a:rPr lang="en-GB" baseline="0" dirty="0" smtClean="0"/>
              <a:t>The browser isn’t blocked</a:t>
            </a:r>
          </a:p>
          <a:p>
            <a:endParaRPr lang="en-GB" baseline="0" dirty="0" smtClean="0"/>
          </a:p>
          <a:p>
            <a:r>
              <a:rPr lang="en-GB" baseline="0" dirty="0" smtClean="0"/>
              <a:t>You can great throughput, more operations in </a:t>
            </a:r>
            <a:r>
              <a:rPr lang="en-GB" baseline="0" dirty="0" err="1" smtClean="0"/>
              <a:t>parallerl</a:t>
            </a:r>
            <a:r>
              <a:rPr lang="en-GB" baseline="0" dirty="0" smtClean="0"/>
              <a:t>, and makes it easy to </a:t>
            </a:r>
            <a:r>
              <a:rPr lang="en-GB" baseline="0" dirty="0" err="1" smtClean="0"/>
              <a:t>substiture</a:t>
            </a:r>
            <a:r>
              <a:rPr lang="en-GB" baseline="0" dirty="0" smtClean="0"/>
              <a:t> existing geometry service code, </a:t>
            </a:r>
          </a:p>
          <a:p>
            <a:endParaRPr lang="en-GB" baseline="0" dirty="0" smtClean="0"/>
          </a:p>
          <a:p>
            <a:r>
              <a:rPr lang="en-GB" baseline="0" dirty="0" smtClean="0"/>
              <a:t>The downside is that not all browsers support </a:t>
            </a:r>
            <a:r>
              <a:rPr lang="en-GB" baseline="0" dirty="0" err="1" smtClean="0"/>
              <a:t>WebWorkers</a:t>
            </a:r>
            <a:r>
              <a:rPr lang="en-GB" baseline="0" dirty="0" smtClean="0"/>
              <a:t> (although most do now).</a:t>
            </a:r>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706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Its literally nearly identical code.</a:t>
            </a:r>
          </a:p>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a:p>
            <a:r>
              <a:rPr lang="en-GB" dirty="0" smtClean="0"/>
              <a:t>The only</a:t>
            </a:r>
            <a:r>
              <a:rPr lang="en-GB" baseline="0" dirty="0" smtClean="0"/>
              <a:t> difference is that you get the promise, and have to wait for it to be resolved.</a:t>
            </a:r>
          </a:p>
          <a:p>
            <a:endParaRPr lang="en-GB" baseline="0" dirty="0" smtClean="0"/>
          </a:p>
          <a:p>
            <a:r>
              <a:rPr lang="en-GB" baseline="0" dirty="0" smtClean="0"/>
              <a:t>Quickly give you a demo of using the </a:t>
            </a:r>
            <a:r>
              <a:rPr lang="en-GB" baseline="0" dirty="0" err="1" smtClean="0"/>
              <a:t>Async</a:t>
            </a:r>
            <a:r>
              <a:rPr lang="en-GB" baseline="0" dirty="0" smtClean="0"/>
              <a:t> Operation.</a:t>
            </a:r>
          </a:p>
          <a:p>
            <a:endParaRPr lang="en-GB" baseline="0" dirty="0" smtClean="0"/>
          </a:p>
          <a:p>
            <a:r>
              <a:rPr lang="en-GB" baseline="0" dirty="0" smtClean="0"/>
              <a:t>This sample buffers 500 world cities. One with the GE engine, one with the Service.</a:t>
            </a:r>
          </a:p>
          <a:p>
            <a:endParaRPr lang="en-GB" baseline="0" dirty="0" smtClean="0"/>
          </a:p>
          <a:p>
            <a:r>
              <a:rPr lang="en-GB" baseline="0" dirty="0" smtClean="0"/>
              <a:t>Already the </a:t>
            </a:r>
            <a:r>
              <a:rPr lang="en-GB" baseline="0" dirty="0" err="1" smtClean="0"/>
              <a:t>Async</a:t>
            </a:r>
            <a:r>
              <a:rPr lang="en-GB" baseline="0" dirty="0" smtClean="0"/>
              <a:t> service is finished.. All 500, in 2 seconds.</a:t>
            </a:r>
          </a:p>
          <a:p>
            <a:endParaRPr lang="en-GB" baseline="0" dirty="0" smtClean="0"/>
          </a:p>
          <a:p>
            <a:r>
              <a:rPr lang="en-GB" baseline="0" dirty="0" smtClean="0"/>
              <a:t>28 seconds later…</a:t>
            </a:r>
          </a:p>
          <a:p>
            <a:endParaRPr lang="en-GB" baseline="0" dirty="0" smtClean="0"/>
          </a:p>
          <a:p>
            <a:r>
              <a:rPr lang="en-GB" baseline="0" dirty="0" smtClean="0"/>
              <a:t>You can really see the performance you get of using the client side, versus going over the wire</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[DAVID]</a:t>
            </a:r>
          </a:p>
          <a:p>
            <a:endParaRPr lang="en-US" b="1" dirty="0" smtClean="0"/>
          </a:p>
          <a:p>
            <a:r>
              <a:rPr lang="en-US" b="1" dirty="0" smtClean="0"/>
              <a:t>Now going</a:t>
            </a:r>
            <a:r>
              <a:rPr lang="en-US" b="1" baseline="0" dirty="0" smtClean="0"/>
              <a:t> to go into a bit more detail about what is going on in the geometry engine.</a:t>
            </a:r>
          </a:p>
          <a:p>
            <a:endParaRPr lang="en-US" b="1" baseline="0" dirty="0" smtClean="0"/>
          </a:p>
          <a:p>
            <a:r>
              <a:rPr lang="en-US" b="1" baseline="0" dirty="0" smtClean="0"/>
              <a:t>Perhaps answer the question.. What is the geometry engine doing for me.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0886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Perhaps</a:t>
            </a:r>
            <a:r>
              <a:rPr lang="en-GB" baseline="0" dirty="0" smtClean="0"/>
              <a:t> one of the most difficult to think understand, is that the geometry engine is working with a spatial tolerance.</a:t>
            </a:r>
          </a:p>
          <a:p>
            <a:endParaRPr lang="en-GB" baseline="0" dirty="0" smtClean="0"/>
          </a:p>
          <a:p>
            <a:r>
              <a:rPr lang="en-GB" baseline="0" dirty="0" smtClean="0"/>
              <a:t>Coordinate systems have tolerance, an X/Y distance where it doesn’t make sense for two points to be considered different.</a:t>
            </a:r>
          </a:p>
          <a:p>
            <a:endParaRPr lang="en-GB" baseline="0" dirty="0" smtClean="0"/>
          </a:p>
          <a:p>
            <a:r>
              <a:rPr lang="en-GB" baseline="0" dirty="0" smtClean="0"/>
              <a:t>This is shown in this slide above, with the ends of the two segments.  The geometry engine will consider the two end points to be the same point, because they are within a x/y tolerance of each other. They are so close together they are the same point.</a:t>
            </a:r>
          </a:p>
          <a:p>
            <a:endParaRPr lang="en-GB" baseline="0" dirty="0" smtClean="0"/>
          </a:p>
          <a:p>
            <a:r>
              <a:rPr lang="en-GB" baseline="0" dirty="0" smtClean="0"/>
              <a:t>This is all built into the coordinate system, it is the x/y tolerance of the coordinate system. This has big implications for the geometry engine, and is built in, and is one of its big benefits.</a:t>
            </a:r>
          </a:p>
          <a:p>
            <a:endParaRPr lang="en-GB" baseline="0" dirty="0" smtClean="0"/>
          </a:p>
          <a:p>
            <a:r>
              <a:rPr lang="en-GB" baseline="0" dirty="0" smtClean="0"/>
              <a:t>It is used in nearly all the methods,  points are clustered together when they are very close to each, lines are cracked when a point is effectively on the line, </a:t>
            </a:r>
            <a:r>
              <a:rPr lang="en-GB" baseline="0" dirty="0" err="1" smtClean="0"/>
              <a:t>ie</a:t>
            </a:r>
            <a:r>
              <a:rPr lang="en-GB" baseline="0" dirty="0" smtClean="0"/>
              <a:t>. a Point is introduced.</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37902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 has some strange effects, that can be considered beneficial.</a:t>
            </a:r>
          </a:p>
          <a:p>
            <a:endParaRPr lang="en-GB" baseline="0" dirty="0" smtClean="0"/>
          </a:p>
          <a:p>
            <a:r>
              <a:rPr lang="en-GB" baseline="0" dirty="0" smtClean="0"/>
              <a:t>This is consistent across the platform, in all calls to the geometry engine. They all use tolerance, and automatically cluster points.</a:t>
            </a:r>
          </a:p>
          <a:p>
            <a:endParaRPr lang="en-GB" dirty="0" smtClean="0"/>
          </a:p>
          <a:p>
            <a:r>
              <a:rPr lang="en-GB" dirty="0" smtClean="0"/>
              <a:t>If you look at this sample above, the two points are </a:t>
            </a:r>
            <a:r>
              <a:rPr lang="en-GB" dirty="0" err="1" smtClean="0"/>
              <a:t>infintissimall</a:t>
            </a:r>
            <a:r>
              <a:rPr lang="en-GB" baseline="0" dirty="0" err="1" smtClean="0"/>
              <a:t>y</a:t>
            </a:r>
            <a:r>
              <a:rPr lang="en-GB" baseline="0" dirty="0" smtClean="0"/>
              <a:t> different. But any call to the geometry engine will treat them as equals</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256416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look at another area of the Geometry Engine</a:t>
            </a:r>
          </a:p>
          <a:p>
            <a:endParaRPr lang="en-GB" dirty="0" smtClean="0"/>
          </a:p>
          <a:p>
            <a:r>
              <a:rPr lang="en-GB" dirty="0" smtClean="0"/>
              <a:t>We can look at how</a:t>
            </a:r>
            <a:r>
              <a:rPr lang="en-GB" baseline="0" dirty="0" smtClean="0"/>
              <a:t> the web worker, or </a:t>
            </a:r>
            <a:r>
              <a:rPr lang="en-GB" baseline="0" dirty="0" err="1" smtClean="0"/>
              <a:t>async</a:t>
            </a:r>
            <a:r>
              <a:rPr lang="en-GB" baseline="0" dirty="0" smtClean="0"/>
              <a:t> geometry engine is working.</a:t>
            </a:r>
          </a:p>
          <a:p>
            <a:endParaRPr lang="en-GB" baseline="0" dirty="0" smtClean="0"/>
          </a:p>
          <a:p>
            <a:r>
              <a:rPr lang="en-GB" baseline="0" dirty="0" smtClean="0"/>
              <a:t>There is a concern that I can flood the </a:t>
            </a:r>
            <a:r>
              <a:rPr lang="en-GB" baseline="0" dirty="0" err="1" smtClean="0"/>
              <a:t>async</a:t>
            </a:r>
            <a:r>
              <a:rPr lang="en-GB" baseline="0" dirty="0" smtClean="0"/>
              <a:t> engine, if I create 1000 operations can I flood the engine, or will I create 1000 web workers.</a:t>
            </a:r>
          </a:p>
          <a:p>
            <a:endParaRPr lang="en-GB" baseline="0" dirty="0" smtClean="0"/>
          </a:p>
          <a:p>
            <a:r>
              <a:rPr lang="en-GB" baseline="0" dirty="0" smtClean="0"/>
              <a:t>That is not how it works.. There is a queue. Every time you call an operation it is added to the queue. That queue is serviced by a number of web workers.  Somewhere between 4-8.. You will never swamp your browser, but you are getting the maximum throughput that you can.</a:t>
            </a:r>
          </a:p>
          <a:p>
            <a:endParaRPr lang="en-GB" baseline="0" dirty="0" smtClean="0"/>
          </a:p>
          <a:p>
            <a:r>
              <a:rPr lang="en-GB" baseline="0" dirty="0" smtClean="0"/>
              <a:t>Web workers pick items of a queue and call </a:t>
            </a:r>
            <a:r>
              <a:rPr lang="en-GB" baseline="0" dirty="0" err="1" smtClean="0"/>
              <a:t>sendMessage</a:t>
            </a:r>
            <a:r>
              <a:rPr lang="en-GB" baseline="0" dirty="0" smtClean="0"/>
              <a:t> to indicate the result.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295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also talking</a:t>
            </a:r>
            <a:r>
              <a:rPr lang="en-GB" baseline="0" dirty="0" smtClean="0"/>
              <a:t> about coordinate systems</a:t>
            </a:r>
          </a:p>
          <a:p>
            <a:r>
              <a:rPr lang="en-GB" dirty="0" smtClean="0"/>
              <a:t>One limitation of the geometry</a:t>
            </a:r>
            <a:r>
              <a:rPr lang="en-GB" baseline="0" dirty="0" smtClean="0"/>
              <a:t> engine, is that there is no projection engine</a:t>
            </a:r>
          </a:p>
          <a:p>
            <a:endParaRPr lang="en-GB" dirty="0" smtClean="0"/>
          </a:p>
          <a:p>
            <a:r>
              <a:rPr lang="en-GB" dirty="0" smtClean="0"/>
              <a:t>There is no project method.</a:t>
            </a:r>
          </a:p>
          <a:p>
            <a:endParaRPr lang="en-GB" dirty="0" smtClean="0"/>
          </a:p>
          <a:p>
            <a:r>
              <a:rPr lang="en-GB" dirty="0" smtClean="0"/>
              <a:t>Certain methods</a:t>
            </a:r>
            <a:r>
              <a:rPr lang="en-GB" baseline="0" dirty="0" smtClean="0"/>
              <a:t> will not work, such as geodesic area, length or buffer) unless you are working in </a:t>
            </a:r>
            <a:r>
              <a:rPr lang="en-GB" baseline="0" dirty="0" err="1" smtClean="0"/>
              <a:t>WebMercator</a:t>
            </a:r>
            <a:r>
              <a:rPr lang="en-GB" baseline="0" dirty="0" smtClean="0"/>
              <a:t>  (which is projected  but we have a special routine for converting it to a geographic coordinate system), or a </a:t>
            </a:r>
            <a:r>
              <a:rPr lang="en-GB" baseline="0" dirty="0" err="1" smtClean="0"/>
              <a:t>Geopraphic</a:t>
            </a:r>
            <a:r>
              <a:rPr lang="en-GB" baseline="0" dirty="0" smtClean="0"/>
              <a:t> coordinate system.</a:t>
            </a:r>
          </a:p>
          <a:p>
            <a:endParaRPr lang="en-GB" baseline="0" dirty="0" smtClean="0"/>
          </a:p>
          <a:p>
            <a:r>
              <a:rPr lang="en-GB" baseline="0" dirty="0" smtClean="0"/>
              <a:t>So this is something to be aware of when you are using a projected </a:t>
            </a:r>
            <a:r>
              <a:rPr lang="en-GB" baseline="0" dirty="0" err="1" smtClean="0"/>
              <a:t>coordinat</a:t>
            </a:r>
            <a:r>
              <a:rPr lang="en-GB" baseline="0" dirty="0" smtClean="0"/>
              <a:t> system. However usually when you are using a projected coordinate system, the accuracy of the planar methods are quite good, because this is the purpose of the projected coordinate system is that it is accurate for the area you are working in. </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715093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Another question that arises, is when should you use the geometry engine,</a:t>
            </a:r>
          </a:p>
          <a:p>
            <a:endParaRPr lang="en-US" b="0" baseline="0" dirty="0" smtClean="0"/>
          </a:p>
          <a:p>
            <a:r>
              <a:rPr lang="en-US" b="0" baseline="0" dirty="0" smtClean="0"/>
              <a:t>And the answer is not </a:t>
            </a:r>
            <a:r>
              <a:rPr lang="en-US" b="0" baseline="0" dirty="0" err="1" smtClean="0"/>
              <a:t>awlays</a:t>
            </a:r>
            <a:r>
              <a:rPr lang="en-US" b="0" baseline="0" dirty="0" smtClean="0"/>
              <a:t>, there are some very definite cases when you should and should not use the geometry engine</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41371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Its</a:t>
            </a:r>
            <a:r>
              <a:rPr lang="en-GB" baseline="0" dirty="0" smtClean="0"/>
              <a:t> all about trade offs.</a:t>
            </a:r>
          </a:p>
          <a:p>
            <a:endParaRPr lang="en-GB" baseline="0" dirty="0" smtClean="0"/>
          </a:p>
          <a:p>
            <a:r>
              <a:rPr lang="en-GB" baseline="0" dirty="0" smtClean="0"/>
              <a:t>The GE engine is quite a big module of code.  </a:t>
            </a:r>
          </a:p>
          <a:p>
            <a:endParaRPr lang="en-GB" baseline="0" dirty="0" smtClean="0"/>
          </a:p>
          <a:p>
            <a:r>
              <a:rPr lang="en-GB" baseline="0" dirty="0" smtClean="0"/>
              <a:t>So the first </a:t>
            </a:r>
            <a:r>
              <a:rPr lang="en-GB" baseline="0" dirty="0" err="1" smtClean="0"/>
              <a:t>tradeoff</a:t>
            </a:r>
            <a:r>
              <a:rPr lang="en-GB" baseline="0" dirty="0" smtClean="0"/>
              <a:t> you should consider is how long will it take to download and load the module of code into your application. Versus repeated calls to the geometry service.</a:t>
            </a:r>
          </a:p>
          <a:p>
            <a:r>
              <a:rPr lang="en-GB" baseline="0" dirty="0" smtClean="0"/>
              <a:t>If your application is only going to make one call to the Geometry Service, it is probably not worth loading the geometry engine.</a:t>
            </a:r>
          </a:p>
          <a:p>
            <a:endParaRPr lang="en-GB" baseline="0" dirty="0" smtClean="0"/>
          </a:p>
          <a:p>
            <a:endParaRPr lang="en-GB" baseline="0" dirty="0" smtClean="0"/>
          </a:p>
          <a:p>
            <a:r>
              <a:rPr lang="en-GB" baseline="0" dirty="0" smtClean="0"/>
              <a:t>Other requirements,</a:t>
            </a:r>
          </a:p>
          <a:p>
            <a:endParaRPr lang="en-GB" baseline="0" dirty="0" smtClean="0"/>
          </a:p>
          <a:p>
            <a:pPr marL="171450" indent="-171450">
              <a:buFontTx/>
              <a:buChar char="-"/>
            </a:pPr>
            <a:r>
              <a:rPr lang="en-GB" baseline="0" dirty="0" smtClean="0"/>
              <a:t>How often are you going to be calling geometry methods. If it is a lot it maybe worth using the Geometry engine.</a:t>
            </a:r>
          </a:p>
          <a:p>
            <a:pPr marL="171450" indent="-171450">
              <a:buFontTx/>
              <a:buChar char="-"/>
            </a:pPr>
            <a:r>
              <a:rPr lang="en-GB" baseline="0" dirty="0" smtClean="0"/>
              <a:t>If your network is going to be poor or occasionally connected</a:t>
            </a:r>
          </a:p>
          <a:p>
            <a:pPr marL="171450" indent="-171450">
              <a:buFontTx/>
              <a:buChar char="-"/>
            </a:pPr>
            <a:r>
              <a:rPr lang="en-GB" baseline="0" dirty="0" smtClean="0"/>
              <a:t>Another reason is ease of coding, it is very simple </a:t>
            </a:r>
            <a:r>
              <a:rPr lang="en-GB" baseline="0" dirty="0" err="1" smtClean="0"/>
              <a:t>api</a:t>
            </a:r>
            <a:r>
              <a:rPr lang="en-GB" baseline="0" dirty="0" smtClean="0"/>
              <a:t> to use, its got simple method signatures</a:t>
            </a:r>
          </a:p>
          <a:p>
            <a:pPr marL="171450" indent="-171450">
              <a:buFontTx/>
              <a:buChar char="-"/>
            </a:pPr>
            <a:endParaRPr lang="en-GB" baseline="0" dirty="0" smtClean="0"/>
          </a:p>
          <a:p>
            <a:pPr marL="0" indent="0">
              <a:buFontTx/>
              <a:buNone/>
            </a:pPr>
            <a:r>
              <a:rPr lang="en-GB" baseline="0" dirty="0" smtClean="0"/>
              <a:t>It is got to be on an app by app basis</a:t>
            </a:r>
          </a:p>
          <a:p>
            <a:pPr marL="0" indent="0">
              <a:buFontTx/>
              <a:buNone/>
            </a:pPr>
            <a:endParaRPr lang="en-GB" baseline="0" dirty="0" smtClean="0"/>
          </a:p>
          <a:p>
            <a:pPr marL="0" indent="0">
              <a:buFontTx/>
              <a:buNone/>
            </a:pPr>
            <a:r>
              <a:rPr lang="en-GB" baseline="0" dirty="0" smtClean="0"/>
              <a:t>The same is true for </a:t>
            </a:r>
            <a:r>
              <a:rPr lang="en-GB" baseline="0" dirty="0" err="1" smtClean="0"/>
              <a:t>async</a:t>
            </a:r>
            <a:r>
              <a:rPr lang="en-GB" baseline="0" dirty="0" smtClean="0"/>
              <a:t> versus sync calling of the geometry engine</a:t>
            </a:r>
          </a:p>
          <a:p>
            <a:pPr marL="0" indent="0">
              <a:buFontTx/>
              <a:buNone/>
            </a:pPr>
            <a:endParaRPr lang="en-GB" baseline="0" dirty="0" smtClean="0"/>
          </a:p>
          <a:p>
            <a:pPr marL="171450" indent="-171450">
              <a:buFontTx/>
              <a:buChar char="-"/>
            </a:pPr>
            <a:r>
              <a:rPr lang="en-GB" baseline="0" dirty="0" smtClean="0"/>
              <a:t>The </a:t>
            </a:r>
            <a:r>
              <a:rPr lang="en-GB" baseline="0" dirty="0" err="1" smtClean="0"/>
              <a:t>async</a:t>
            </a:r>
            <a:r>
              <a:rPr lang="en-GB" baseline="0" dirty="0" smtClean="0"/>
              <a:t> call is harder programming, but has the advantage that it doesn’t block your </a:t>
            </a:r>
            <a:r>
              <a:rPr lang="en-GB" baseline="0" dirty="0" err="1" smtClean="0"/>
              <a:t>uithread</a:t>
            </a:r>
            <a:r>
              <a:rPr lang="en-GB" baseline="0" dirty="0" smtClean="0"/>
              <a:t> </a:t>
            </a:r>
          </a:p>
          <a:p>
            <a:pPr marL="0" indent="0">
              <a:buFontTx/>
              <a:buNone/>
            </a:pPr>
            <a:endParaRPr lang="en-GB" baseline="0" dirty="0" smtClean="0"/>
          </a:p>
          <a:p>
            <a:pPr marL="0" indent="0">
              <a:buFontTx/>
              <a:buNone/>
            </a:pPr>
            <a:r>
              <a:rPr lang="en-GB" baseline="0" dirty="0" smtClean="0"/>
              <a:t>Many reasons you don’t need </a:t>
            </a:r>
            <a:r>
              <a:rPr lang="en-GB" baseline="0" dirty="0" err="1" smtClean="0"/>
              <a:t>async</a:t>
            </a:r>
            <a:r>
              <a:rPr lang="en-GB" baseline="0" dirty="0" smtClean="0"/>
              <a:t>.</a:t>
            </a:r>
          </a:p>
          <a:p>
            <a:pPr marL="0" indent="0">
              <a:buFontTx/>
              <a:buNone/>
            </a:pPr>
            <a:endParaRPr lang="en-GB" baseline="0" dirty="0" smtClean="0"/>
          </a:p>
          <a:p>
            <a:pPr marL="0" indent="0">
              <a:buFontTx/>
              <a:buNone/>
            </a:pPr>
            <a:r>
              <a:rPr lang="en-GB" baseline="0" dirty="0" smtClean="0"/>
              <a:t>You may be calling nearest coordinate or similar methods, which are going to be very quick to call and return</a:t>
            </a:r>
          </a:p>
          <a:p>
            <a:endParaRPr lang="en-GB" baseline="0" dirty="0" smtClean="0"/>
          </a:p>
          <a:p>
            <a:endParaRPr lang="en-GB" baseline="0" smtClean="0"/>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81379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39198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of they intersect each other, cross, touch, are equal.</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23364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279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1727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681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400773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2/7/18</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2/7/18</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2/7/18</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2/7/18</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2/7/18</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2/7/18</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2/7/18</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ekenes.github.io/esri-js-samples/ge-demo/reques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g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latest/api-reference/esri-geometry-geometryEngine.html" TargetMode="External"/><Relationship Id="rId6" Type="http://schemas.openxmlformats.org/officeDocument/2006/relationships/hyperlink" Target="https://developers.arcgis.com/javascript/latest/api-reference/esri-geometry-geometryEngineAsync.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0" Type="http://schemas.openxmlformats.org/officeDocument/2006/relationships/hyperlink" Target="https://github.com/ekenes/conferences/tree/master/ds-2017/geometry-engine" TargetMode="External"/><Relationship Id="rId11" Type="http://schemas.openxmlformats.org/officeDocument/2006/relationships/hyperlink" Target="https://github.com/ekenes/esri-js-sample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simplify/" TargetMode="External"/><Relationship Id="rId6" Type="http://schemas.openxmlformats.org/officeDocument/2006/relationships/image" Target="../media/image12.gif"/><Relationship Id="rId7" Type="http://schemas.openxmlformats.org/officeDocument/2006/relationships/image" Target="../media/image13.gif"/><Relationship Id="rId8"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a:xfrm>
            <a:off x="1833115" y="2428193"/>
            <a:ext cx="8525773" cy="914400"/>
          </a:xfrm>
        </p:spPr>
        <p:txBody>
          <a:bodyPr/>
          <a:lstStyle/>
          <a:p>
            <a:r>
              <a:rPr lang="en-US" sz="4000" dirty="0"/>
              <a:t>Building Interactive Web Apps Using the JavaScript API's Geometry Engine</a:t>
            </a:r>
          </a:p>
        </p:txBody>
      </p:sp>
      <p:sp>
        <p:nvSpPr>
          <p:cNvPr id="5" name="Subtitle 4"/>
          <p:cNvSpPr>
            <a:spLocks noGrp="1"/>
          </p:cNvSpPr>
          <p:nvPr>
            <p:ph type="subTitle" idx="1"/>
          </p:nvPr>
        </p:nvSpPr>
        <p:spPr>
          <a:xfrm>
            <a:off x="1828801" y="3819337"/>
            <a:ext cx="8534401" cy="914400"/>
          </a:xfrm>
        </p:spPr>
        <p:txBody>
          <a:bodyPr/>
          <a:lstStyle/>
          <a:p>
            <a:r>
              <a:rPr lang="en-US" dirty="0">
                <a:cs typeface="AvenirNext LT Pro Thin"/>
              </a:rPr>
              <a:t>Kristian Ekenes and David Bayer</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sz="2400" dirty="0" smtClean="0"/>
              <a:t>Generalize</a:t>
            </a:r>
          </a:p>
          <a:p>
            <a:r>
              <a:rPr lang="en-US" sz="2400" dirty="0" smtClean="0"/>
              <a:t>Densify</a:t>
            </a:r>
          </a:p>
          <a:p>
            <a:r>
              <a:rPr lang="en-US" sz="2400" dirty="0" err="1" smtClean="0"/>
              <a:t>ConvexHull</a:t>
            </a:r>
            <a:endParaRPr lang="en-US" sz="2400" dirty="0" smtClean="0"/>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smtClean="0"/>
              <a:t>Rotate</a:t>
            </a:r>
            <a:endParaRPr lang="en-US" sz="2400" dirty="0"/>
          </a:p>
          <a:p>
            <a:pPr marL="285750" indent="-285750"/>
            <a:r>
              <a:rPr lang="en-US" sz="2400" dirty="0"/>
              <a:t>Flip</a:t>
            </a:r>
          </a:p>
          <a:p>
            <a:pPr marL="0" indent="0">
              <a:buNone/>
            </a:pPr>
            <a:endParaRPr lang="en-US" dirty="0"/>
          </a:p>
          <a:p>
            <a:endParaRPr lang="en-US" dirty="0" smtClean="0"/>
          </a:p>
          <a:p>
            <a:pPr marL="0" indent="0">
              <a:buFont typeface="Arial"/>
              <a:buNone/>
            </a:pPr>
            <a:endParaRPr lang="en-US" dirty="0" smtClean="0"/>
          </a:p>
          <a:p>
            <a:endParaRPr lang="en-US"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pic>
        <p:nvPicPr>
          <p:cNvPr id="2" name="Picture 1" descr="Screen Shot 2016-02-26 at 2.1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25" y="3795586"/>
            <a:ext cx="7874000" cy="3062414"/>
          </a:xfrm>
          <a:prstGeom prst="rect">
            <a:avLst/>
          </a:prstGeom>
        </p:spPr>
      </p:pic>
      <p:pic>
        <p:nvPicPr>
          <p:cNvPr id="5" name="Picture 4" descr="Screen Shot 2017-03-02 at 1.37.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092" y="997014"/>
            <a:ext cx="6121908" cy="3616435"/>
          </a:xfrm>
          <a:prstGeom prst="rect">
            <a:avLst/>
          </a:prstGeom>
        </p:spPr>
      </p:pic>
      <p:sp>
        <p:nvSpPr>
          <p:cNvPr id="4" name="Rectangle 3"/>
          <p:cNvSpPr/>
          <p:nvPr/>
        </p:nvSpPr>
        <p:spPr>
          <a:xfrm>
            <a:off x="5821731" y="4009679"/>
            <a:ext cx="2442946" cy="461665"/>
          </a:xfrm>
          <a:prstGeom prst="rect">
            <a:avLst/>
          </a:prstGeom>
        </p:spPr>
        <p:txBody>
          <a:bodyPr wrap="none">
            <a:spAutoFit/>
          </a:bodyPr>
          <a:lstStyle/>
          <a:p>
            <a:r>
              <a:rPr lang="en-US" sz="2400" dirty="0" err="1" smtClean="0"/>
              <a:t>geodesicDensify</a:t>
            </a:r>
            <a:endParaRPr lang="en-US" dirty="0"/>
          </a:p>
        </p:txBody>
      </p:sp>
    </p:spTree>
    <p:extLst>
      <p:ext uri="{BB962C8B-B14F-4D97-AF65-F5344CB8AC3E}">
        <p14:creationId xmlns:p14="http://schemas.microsoft.com/office/powerpoint/2010/main" val="11631427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1793398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Encoding </a:t>
            </a:r>
          </a:p>
          <a:p>
            <a:pPr algn="l" eaLnBrk="0" hangingPunct="0">
              <a:lnSpc>
                <a:spcPts val="1800"/>
              </a:lnSpc>
            </a:pPr>
            <a:r>
              <a:rPr lang="en-GB" sz="1600" b="1" dirty="0" smtClean="0"/>
              <a:t>Geometry </a:t>
            </a:r>
          </a:p>
          <a:p>
            <a:pPr algn="l" eaLnBrk="0" hangingPunct="0">
              <a:lnSpc>
                <a:spcPts val="1800"/>
              </a:lnSpc>
            </a:pPr>
            <a:r>
              <a:rPr lang="en-GB" sz="1600" b="1" dirty="0" smtClean="0"/>
              <a:t>as JSON</a:t>
            </a:r>
          </a:p>
          <a:p>
            <a:pPr algn="l" eaLnBrk="0" hangingPunct="0">
              <a:lnSpc>
                <a:spcPts val="1800"/>
              </a:lnSpc>
            </a:pPr>
            <a:endParaRPr lang="en-GB" sz="1600" b="1" dirty="0"/>
          </a:p>
          <a:p>
            <a:pPr algn="l" eaLnBrk="0" hangingPunct="0">
              <a:lnSpc>
                <a:spcPts val="1800"/>
              </a:lnSpc>
            </a:pPr>
            <a:r>
              <a:rPr lang="en-GB" sz="1600" b="1" dirty="0" smtClean="0"/>
              <a:t>5ms</a:t>
            </a: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Running Geometry </a:t>
            </a:r>
          </a:p>
          <a:p>
            <a:pPr algn="l" eaLnBrk="0" hangingPunct="0">
              <a:lnSpc>
                <a:spcPts val="1800"/>
              </a:lnSpc>
            </a:pPr>
            <a:r>
              <a:rPr lang="en-GB" sz="1600" b="1" dirty="0" smtClean="0"/>
              <a:t>Operation</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100+ </a:t>
            </a:r>
            <a:r>
              <a:rPr lang="en-GB" sz="1600" b="1" dirty="0" err="1" smtClean="0"/>
              <a:t>ms</a:t>
            </a:r>
            <a:endParaRPr lang="en-GB" sz="1600" b="1" dirty="0" smtClean="0"/>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Response back </a:t>
            </a:r>
          </a:p>
          <a:p>
            <a:pPr algn="l" eaLnBrk="0" hangingPunct="0">
              <a:lnSpc>
                <a:spcPts val="1800"/>
              </a:lnSpc>
            </a:pPr>
            <a:r>
              <a:rPr lang="en-GB" sz="1600" b="1" dirty="0" smtClean="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Decoding</a:t>
            </a:r>
          </a:p>
          <a:p>
            <a:pPr algn="l" eaLnBrk="0" hangingPunct="0">
              <a:lnSpc>
                <a:spcPts val="1800"/>
              </a:lnSpc>
            </a:pPr>
            <a:r>
              <a:rPr lang="en-GB" sz="1600" b="1" dirty="0" smtClean="0"/>
              <a:t>Response</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5ms</a:t>
            </a: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9498491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012914" y="3726739"/>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smtClean="0"/>
              <a:t>Running Geometry Operation</a:t>
            </a:r>
          </a:p>
          <a:p>
            <a:pPr algn="l" eaLnBrk="0" hangingPunct="0">
              <a:lnSpc>
                <a:spcPts val="1800"/>
              </a:lnSpc>
            </a:pPr>
            <a:endParaRPr lang="en-GB" sz="2000" b="1" dirty="0" smtClean="0"/>
          </a:p>
          <a:p>
            <a:pPr algn="l" eaLnBrk="0" hangingPunct="0">
              <a:lnSpc>
                <a:spcPts val="1800"/>
              </a:lnSpc>
            </a:pPr>
            <a:endParaRPr lang="en-GB" sz="2000" b="1" dirty="0"/>
          </a:p>
          <a:p>
            <a:pPr algn="l" eaLnBrk="0" hangingPunct="0">
              <a:lnSpc>
                <a:spcPts val="1800"/>
              </a:lnSpc>
            </a:pPr>
            <a:r>
              <a:rPr lang="en-GB" sz="2000" b="1" dirty="0"/>
              <a:t>2</a:t>
            </a:r>
            <a:r>
              <a:rPr lang="en-GB" sz="2000" b="1" dirty="0" smtClean="0"/>
              <a:t>00+ </a:t>
            </a:r>
            <a:r>
              <a:rPr lang="en-GB" sz="2000" b="1" dirty="0" err="1" smtClean="0"/>
              <a:t>ms</a:t>
            </a:r>
            <a:endParaRPr lang="en-GB" sz="2000" b="1" dirty="0" smtClean="0"/>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069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5969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Tree>
    <p:extLst>
      <p:ext uri="{BB962C8B-B14F-4D97-AF65-F5344CB8AC3E}">
        <p14:creationId xmlns:p14="http://schemas.microsoft.com/office/powerpoint/2010/main" val="1471873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994006"/>
            <a:ext cx="8683723" cy="1477328"/>
          </a:xfrm>
        </p:spPr>
        <p:txBody>
          <a:bodyPr/>
          <a:lstStyle/>
          <a:p>
            <a:r>
              <a:rPr lang="en-GB" dirty="0" smtClean="0"/>
              <a:t>Writing Apps with the Geometry Engine</a:t>
            </a:r>
            <a:endParaRPr lang="en-GB" dirty="0"/>
          </a:p>
        </p:txBody>
      </p:sp>
    </p:spTree>
    <p:extLst>
      <p:ext uri="{BB962C8B-B14F-4D97-AF65-F5344CB8AC3E}">
        <p14:creationId xmlns:p14="http://schemas.microsoft.com/office/powerpoint/2010/main" val="693151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Engine : Writing Code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the methods</a:t>
            </a:r>
            <a:endParaRPr lang="en-US" sz="2400" dirty="0"/>
          </a:p>
        </p:txBody>
      </p:sp>
      <p:sp>
        <p:nvSpPr>
          <p:cNvPr id="2" name="TextBox 1"/>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922147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Service : Code Comparison </a:t>
            </a:r>
            <a:endParaRPr lang="en-US" sz="3600" dirty="0"/>
          </a:p>
        </p:txBody>
      </p:sp>
      <p:sp>
        <p:nvSpPr>
          <p:cNvPr id="2" name="TextBox 1"/>
          <p:cNvSpPr txBox="1"/>
          <p:nvPr/>
        </p:nvSpPr>
        <p:spPr>
          <a:xfrm>
            <a:off x="1625600" y="1432103"/>
            <a:ext cx="7871691" cy="4859385"/>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“esri/tasks/</a:t>
            </a:r>
            <a:r>
              <a:rPr lang="en-GB" dirty="0" err="1" smtClean="0">
                <a:solidFill>
                  <a:schemeClr val="bg1"/>
                </a:solidFill>
              </a:rPr>
              <a:t>GeometryService</a:t>
            </a:r>
            <a:r>
              <a:rPr lang="en-GB" dirty="0" smtClean="0">
                <a:solidFill>
                  <a:schemeClr val="bg1"/>
                </a:solidFill>
              </a:rPr>
              <a:t>”, “esri/tasks/</a:t>
            </a:r>
            <a:r>
              <a:rPr lang="en-GB" dirty="0" err="1" smtClean="0">
                <a:solidFill>
                  <a:schemeClr val="bg1"/>
                </a:solidFill>
              </a:rPr>
              <a:t>BufferParameters</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GeometryService</a:t>
            </a:r>
            <a:r>
              <a:rPr lang="en-GB" dirty="0" smtClean="0">
                <a:solidFill>
                  <a:schemeClr val="bg1"/>
                </a:solidFill>
              </a:rPr>
              <a:t>, </a:t>
            </a:r>
            <a:r>
              <a:rPr lang="en-GB" dirty="0" err="1" smtClean="0">
                <a:solidFill>
                  <a:schemeClr val="bg1"/>
                </a:solidFill>
              </a:rPr>
              <a:t>BufferParameters</a:t>
            </a:r>
            <a:r>
              <a:rPr lang="en-GB" dirty="0" smtClean="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smtClean="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smtClean="0">
                <a:solidFill>
                  <a:srgbClr val="FF6600"/>
                </a:solidFill>
              </a:rPr>
              <a:t>geomService</a:t>
            </a:r>
            <a:r>
              <a:rPr lang="en-GB" dirty="0" smtClean="0">
                <a:solidFill>
                  <a:srgbClr val="FF6600"/>
                </a:solidFill>
              </a:rPr>
              <a:t> </a:t>
            </a:r>
            <a:r>
              <a:rPr lang="en-GB" dirty="0" smtClean="0">
                <a:solidFill>
                  <a:schemeClr val="bg1"/>
                </a:solidFill>
              </a:rPr>
              <a:t>=</a:t>
            </a:r>
            <a:r>
              <a:rPr lang="en-GB" dirty="0" smtClean="0">
                <a:solidFill>
                  <a:srgbClr val="FF6600"/>
                </a:solidFill>
              </a:rPr>
              <a:t> </a:t>
            </a:r>
            <a:r>
              <a:rPr lang="en-GB" dirty="0">
                <a:solidFill>
                  <a:schemeClr val="bg1"/>
                </a:solidFill>
              </a:rPr>
              <a:t>new </a:t>
            </a:r>
            <a:r>
              <a:rPr lang="en-GB" dirty="0" err="1" smtClean="0">
                <a:solidFill>
                  <a:schemeClr val="bg1"/>
                </a:solidFill>
              </a:rPr>
              <a:t>GeometryService</a:t>
            </a:r>
            <a:r>
              <a:rPr lang="en-GB" dirty="0" smtClean="0">
                <a:solidFill>
                  <a:schemeClr val="bg1"/>
                </a:solidFill>
              </a:rPr>
              <a:t>("//.../</a:t>
            </a:r>
            <a:r>
              <a:rPr lang="en-GB" dirty="0" err="1" smtClean="0">
                <a:solidFill>
                  <a:schemeClr val="bg1"/>
                </a:solidFill>
              </a:rPr>
              <a:t>GeometryServer</a:t>
            </a:r>
            <a:r>
              <a:rPr lang="en-GB" dirty="0" smtClean="0">
                <a:solidFill>
                  <a:schemeClr val="bg1"/>
                </a:solidFill>
              </a:rPr>
              <a:t>");</a:t>
            </a: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a:t>
            </a:r>
            <a:r>
              <a:rPr lang="en-GB" dirty="0" smtClean="0">
                <a:solidFill>
                  <a:schemeClr val="bg1"/>
                </a:solidFill>
              </a:rPr>
              <a:t>new </a:t>
            </a:r>
            <a:r>
              <a:rPr lang="en-GB" dirty="0" err="1" smtClean="0">
                <a:solidFill>
                  <a:schemeClr val="bg1"/>
                </a:solidFill>
              </a:rPr>
              <a:t>BufferParameters</a:t>
            </a:r>
            <a:r>
              <a:rPr lang="en-GB" dirty="0">
                <a:solidFill>
                  <a:schemeClr val="bg1"/>
                </a:solidFill>
              </a:rPr>
              <a:t>();</a:t>
            </a:r>
            <a:endParaRPr lang="en-GB" dirty="0" smtClean="0">
              <a:solidFill>
                <a:schemeClr val="bg1"/>
              </a:solidFill>
            </a:endParaRPr>
          </a:p>
          <a:p>
            <a:pPr eaLnBrk="0" hangingPunct="0">
              <a:spcAft>
                <a:spcPts val="200"/>
              </a:spcAft>
            </a:pPr>
            <a:r>
              <a:rPr lang="en-GB" dirty="0" smtClean="0">
                <a:solidFill>
                  <a:srgbClr val="FF6600"/>
                </a:solidFill>
              </a:rPr>
              <a:t>      </a:t>
            </a:r>
            <a:r>
              <a:rPr lang="en-GB" dirty="0" err="1" smtClean="0">
                <a:solidFill>
                  <a:srgbClr val="FF6600"/>
                </a:solidFill>
              </a:rPr>
              <a:t>bufferParams.</a:t>
            </a:r>
            <a:r>
              <a:rPr lang="en-GB" dirty="0" err="1" smtClean="0">
                <a:solidFill>
                  <a:schemeClr val="bg1"/>
                </a:solidFill>
              </a:rPr>
              <a:t>geometries</a:t>
            </a:r>
            <a:r>
              <a:rPr lang="en-GB" dirty="0" smtClean="0">
                <a:solidFill>
                  <a:srgbClr val="FF6600"/>
                </a:solidFill>
              </a:rPr>
              <a:t> </a:t>
            </a:r>
            <a:r>
              <a:rPr lang="en-GB" dirty="0">
                <a:solidFill>
                  <a:schemeClr val="bg1"/>
                </a:solidFill>
              </a:rPr>
              <a:t>= </a:t>
            </a:r>
            <a:r>
              <a:rPr lang="en-GB" dirty="0" smtClean="0">
                <a:solidFill>
                  <a:schemeClr val="bg1"/>
                </a:solidFill>
              </a:rPr>
              <a:t>[</a:t>
            </a:r>
            <a:r>
              <a:rPr lang="en-GB" dirty="0" err="1" smtClean="0">
                <a:solidFill>
                  <a:schemeClr val="bg1"/>
                </a:solidFill>
              </a:rPr>
              <a:t>mapPoint</a:t>
            </a:r>
            <a:r>
              <a:rPr lang="en-GB" dirty="0" smtClean="0">
                <a:solidFill>
                  <a:schemeClr val="bg1"/>
                </a:solidFill>
              </a:rPr>
              <a:t>]  </a:t>
            </a:r>
            <a:endParaRPr lang="en-GB" dirty="0">
              <a:solidFill>
                <a:schemeClr val="bg1"/>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distances</a:t>
            </a:r>
            <a:r>
              <a:rPr lang="en-GB" dirty="0" smtClean="0">
                <a:solidFill>
                  <a:srgbClr val="FF6600"/>
                </a:solidFill>
              </a:rPr>
              <a:t> </a:t>
            </a:r>
            <a:r>
              <a:rPr lang="en-GB" dirty="0">
                <a:solidFill>
                  <a:schemeClr val="bg1"/>
                </a:solidFill>
              </a:rPr>
              <a:t>= </a:t>
            </a:r>
            <a:r>
              <a:rPr lang="en-GB" dirty="0" smtClean="0">
                <a:solidFill>
                  <a:schemeClr val="bg1"/>
                </a:solidFill>
              </a:rPr>
              <a:t>[10]</a:t>
            </a:r>
          </a:p>
          <a:p>
            <a:pPr eaLnBrk="0" hangingPunct="0">
              <a:spcAft>
                <a:spcPts val="200"/>
              </a:spcAft>
            </a:pPr>
            <a:r>
              <a:rPr lang="en-GB" dirty="0" smtClean="0">
                <a:solidFill>
                  <a:schemeClr val="bg1"/>
                </a:solidFill>
              </a:rPr>
              <a:t>      </a:t>
            </a:r>
            <a:r>
              <a:rPr lang="en-GB" dirty="0" err="1" smtClean="0">
                <a:solidFill>
                  <a:srgbClr val="FF6600"/>
                </a:solidFill>
              </a:rPr>
              <a:t>bufferParams.</a:t>
            </a:r>
            <a:r>
              <a:rPr lang="en-GB" dirty="0" err="1" smtClean="0">
                <a:solidFill>
                  <a:schemeClr val="bg1"/>
                </a:solidFill>
              </a:rPr>
              <a:t>unit</a:t>
            </a:r>
            <a:r>
              <a:rPr lang="en-GB" dirty="0" smtClean="0">
                <a:solidFill>
                  <a:srgbClr val="FF6600"/>
                </a:solidFill>
              </a:rPr>
              <a:t> </a:t>
            </a:r>
            <a:r>
              <a:rPr lang="en-GB" dirty="0">
                <a:solidFill>
                  <a:schemeClr val="bg1"/>
                </a:solidFill>
              </a:rPr>
              <a:t>= </a:t>
            </a:r>
            <a:r>
              <a:rPr lang="en-GB" dirty="0" err="1" smtClean="0">
                <a:solidFill>
                  <a:schemeClr val="bg1"/>
                </a:solidFill>
              </a:rPr>
              <a:t>GeometryService.UNIT_MILE</a:t>
            </a:r>
            <a:r>
              <a:rPr lang="en-GB" dirty="0" smtClean="0">
                <a:solidFill>
                  <a:schemeClr val="bg1"/>
                </a:solidFill>
              </a:rPr>
              <a:t>;</a:t>
            </a:r>
          </a:p>
          <a:p>
            <a:pPr eaLnBrk="0" hangingPunct="0">
              <a:spcAft>
                <a:spcPts val="200"/>
              </a:spcAft>
            </a:pP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outSpatialReference</a:t>
            </a:r>
            <a:r>
              <a:rPr lang="en-GB" dirty="0" smtClean="0">
                <a:solidFill>
                  <a:srgbClr val="FF6600"/>
                </a:solidFill>
              </a:rPr>
              <a:t> </a:t>
            </a:r>
            <a:r>
              <a:rPr lang="en-GB" dirty="0">
                <a:solidFill>
                  <a:schemeClr val="bg1"/>
                </a:solidFill>
              </a:rPr>
              <a:t>= </a:t>
            </a:r>
            <a:r>
              <a:rPr lang="en-GB" dirty="0" err="1" smtClean="0">
                <a:solidFill>
                  <a:schemeClr val="bg1"/>
                </a:solidFill>
              </a:rPr>
              <a:t>map.spatialReference</a:t>
            </a:r>
            <a:r>
              <a:rPr lang="en-GB" dirty="0" smtClean="0">
                <a:solidFill>
                  <a:schemeClr val="bg1"/>
                </a:solidFill>
              </a:rPr>
              <a:t>;</a:t>
            </a:r>
            <a:endParaRPr lang="en-GB" dirty="0">
              <a:solidFill>
                <a:schemeClr val="bg1"/>
              </a:solidFill>
            </a:endParaRPr>
          </a:p>
          <a:p>
            <a:pPr eaLnBrk="0" hangingPunct="0">
              <a:spcAft>
                <a:spcPts val="200"/>
              </a:spcAft>
            </a:pPr>
            <a:endParaRPr lang="en-GB" dirty="0" smtClean="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geomService.</a:t>
            </a:r>
            <a:r>
              <a:rPr lang="en-GB" dirty="0" err="1" smtClean="0">
                <a:solidFill>
                  <a:schemeClr val="bg1"/>
                </a:solidFill>
              </a:rPr>
              <a:t>buffer</a:t>
            </a:r>
            <a:r>
              <a:rPr lang="en-GB" dirty="0" smtClean="0">
                <a:solidFill>
                  <a:schemeClr val="bg1"/>
                </a:solidFill>
              </a:rPr>
              <a:t>( </a:t>
            </a:r>
            <a:r>
              <a:rPr lang="en-GB" dirty="0" err="1" smtClean="0">
                <a:solidFill>
                  <a:schemeClr val="bg1"/>
                </a:solidFill>
              </a:rPr>
              <a:t>bufferParams</a:t>
            </a:r>
            <a:r>
              <a:rPr lang="en-GB" dirty="0" smtClean="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p>
          <a:p>
            <a:pPr eaLnBrk="0" hangingPunct="0">
              <a:spcAft>
                <a:spcPts val="200"/>
              </a:spcAft>
            </a:pPr>
            <a:r>
              <a:rPr lang="en-GB" dirty="0">
                <a:solidFill>
                  <a:schemeClr val="bg2">
                    <a:lumMod val="75000"/>
                  </a:schemeClr>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0497809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 Editing App</a:t>
            </a:r>
            <a:endParaRPr lang="en-GB" dirty="0"/>
          </a:p>
        </p:txBody>
      </p:sp>
    </p:spTree>
    <p:extLst>
      <p:ext uri="{BB962C8B-B14F-4D97-AF65-F5344CB8AC3E}">
        <p14:creationId xmlns:p14="http://schemas.microsoft.com/office/powerpoint/2010/main" val="687122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Analysis Apps</a:t>
            </a:r>
            <a:endParaRPr lang="en-GB" dirty="0"/>
          </a:p>
        </p:txBody>
      </p:sp>
    </p:spTree>
    <p:extLst>
      <p:ext uri="{BB962C8B-B14F-4D97-AF65-F5344CB8AC3E}">
        <p14:creationId xmlns:p14="http://schemas.microsoft.com/office/powerpoint/2010/main" val="3360959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5079618"/>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r>
              <a:rPr lang="en-US" sz="2400" dirty="0" smtClean="0"/>
              <a:t>Coding with the Geometry Engine</a:t>
            </a:r>
          </a:p>
          <a:p>
            <a:pPr lvl="1"/>
            <a:r>
              <a:rPr lang="en-US" sz="2000" dirty="0" smtClean="0"/>
              <a:t>How to use the Geometry Engine</a:t>
            </a:r>
          </a:p>
          <a:p>
            <a:r>
              <a:rPr lang="en-US" sz="2400" dirty="0" smtClean="0"/>
              <a:t>Geometry Engine Internals</a:t>
            </a:r>
            <a:endParaRPr lang="en-US" sz="2400" dirty="0"/>
          </a:p>
          <a:p>
            <a:pPr lvl="1"/>
            <a:r>
              <a:rPr lang="en-US" sz="2000" dirty="0" smtClean="0"/>
              <a:t>Spatial Reference Tolerance</a:t>
            </a:r>
            <a:endParaRPr lang="en-US" sz="2000" dirty="0"/>
          </a:p>
          <a:p>
            <a:pPr lvl="1"/>
            <a:r>
              <a:rPr lang="en-US" sz="2000" dirty="0" err="1" smtClean="0"/>
              <a:t>Async</a:t>
            </a:r>
            <a:r>
              <a:rPr lang="en-US" sz="2000" dirty="0" smtClean="0"/>
              <a:t> Architecture</a:t>
            </a:r>
            <a:endParaRPr lang="en-US" sz="2400" dirty="0" smtClean="0"/>
          </a:p>
          <a:p>
            <a:r>
              <a:rPr lang="en-US" sz="2400" dirty="0" smtClean="0"/>
              <a:t>When to use the Geometry Engine</a:t>
            </a:r>
            <a:endParaRPr lang="en-US" sz="2000" dirty="0" smtClean="0"/>
          </a:p>
          <a:p>
            <a:pPr lvl="1"/>
            <a:r>
              <a:rPr lang="en-US" sz="2000" dirty="0" smtClean="0"/>
              <a:t>Where will it make a difference to your app</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5332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You can use </a:t>
            </a:r>
            <a:r>
              <a:rPr lang="en-GB" dirty="0" err="1" smtClean="0"/>
              <a:t>GeometryEngine</a:t>
            </a:r>
            <a:r>
              <a:rPr lang="en-GB" dirty="0" smtClean="0"/>
              <a:t> </a:t>
            </a:r>
            <a:r>
              <a:rPr lang="en-GB" dirty="0" err="1" smtClean="0"/>
              <a:t>Async</a:t>
            </a:r>
            <a:endParaRPr lang="en-GB" dirty="0"/>
          </a:p>
        </p:txBody>
      </p:sp>
      <p:sp>
        <p:nvSpPr>
          <p:cNvPr id="3" name="Title 2"/>
          <p:cNvSpPr>
            <a:spLocks noGrp="1"/>
          </p:cNvSpPr>
          <p:nvPr>
            <p:ph type="title"/>
          </p:nvPr>
        </p:nvSpPr>
        <p:spPr>
          <a:xfrm>
            <a:off x="914400" y="1994006"/>
            <a:ext cx="9398000" cy="1477328"/>
          </a:xfrm>
        </p:spPr>
        <p:txBody>
          <a:bodyPr/>
          <a:lstStyle/>
          <a:p>
            <a:r>
              <a:rPr lang="en-GB" dirty="0" smtClean="0"/>
              <a:t>Synchronous versus Asynchronous</a:t>
            </a:r>
            <a:endParaRPr lang="en-GB" dirty="0"/>
          </a:p>
        </p:txBody>
      </p:sp>
    </p:spTree>
    <p:extLst>
      <p:ext uri="{BB962C8B-B14F-4D97-AF65-F5344CB8AC3E}">
        <p14:creationId xmlns:p14="http://schemas.microsoft.com/office/powerpoint/2010/main" val="3198417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35572"/>
            <a:ext cx="10826496" cy="615553"/>
          </a:xfrm>
        </p:spPr>
        <p:txBody>
          <a:bodyPr/>
          <a:lstStyle/>
          <a:p>
            <a:r>
              <a:rPr lang="en-US" sz="4000" dirty="0" smtClean="0"/>
              <a:t>Geometry Engine </a:t>
            </a:r>
            <a:r>
              <a:rPr lang="en-US" sz="4000" dirty="0" err="1" smtClean="0"/>
              <a:t>Async</a:t>
            </a:r>
            <a:endParaRPr lang="en-US" sz="4000" dirty="0"/>
          </a:p>
        </p:txBody>
      </p:sp>
      <p:sp>
        <p:nvSpPr>
          <p:cNvPr id="12" name="Content Placeholder 11"/>
          <p:cNvSpPr>
            <a:spLocks noGrp="1"/>
          </p:cNvSpPr>
          <p:nvPr>
            <p:ph sz="quarter" idx="12"/>
          </p:nvPr>
        </p:nvSpPr>
        <p:spPr>
          <a:xfrm>
            <a:off x="914400" y="1467857"/>
            <a:ext cx="10369296" cy="4025896"/>
          </a:xfrm>
        </p:spPr>
        <p:txBody>
          <a:bodyPr/>
          <a:lstStyle/>
          <a:p>
            <a:r>
              <a:rPr lang="en-US" sz="2800" dirty="0" smtClean="0"/>
              <a:t>Asynchronous Geometry Engine</a:t>
            </a:r>
          </a:p>
          <a:p>
            <a:pPr lvl="1"/>
            <a:r>
              <a:rPr lang="en-US" sz="2400" dirty="0" smtClean="0"/>
              <a:t>Uses Web Workers to perform Geometry Engine</a:t>
            </a:r>
          </a:p>
          <a:p>
            <a:pPr lvl="1"/>
            <a:r>
              <a:rPr lang="en-US" sz="2400" dirty="0" smtClean="0"/>
              <a:t>Operations return Promises.</a:t>
            </a:r>
          </a:p>
          <a:p>
            <a:r>
              <a:rPr lang="en-US" sz="2800" dirty="0" smtClean="0"/>
              <a:t>Benefits</a:t>
            </a:r>
          </a:p>
          <a:p>
            <a:pPr lvl="1"/>
            <a:r>
              <a:rPr lang="en-US" sz="2400" dirty="0" smtClean="0"/>
              <a:t>Browser is not blocked whilst operations run</a:t>
            </a:r>
          </a:p>
          <a:p>
            <a:pPr lvl="1"/>
            <a:r>
              <a:rPr lang="en-US" sz="2400" dirty="0" smtClean="0"/>
              <a:t>Greater throughput. Operations can run in parallel</a:t>
            </a:r>
          </a:p>
          <a:p>
            <a:pPr lvl="1"/>
            <a:r>
              <a:rPr lang="en-US" sz="2400" dirty="0" smtClean="0"/>
              <a:t>Easier substitution of existing </a:t>
            </a:r>
            <a:r>
              <a:rPr lang="en-US" sz="2400" dirty="0" err="1" smtClean="0"/>
              <a:t>GeometryService</a:t>
            </a:r>
            <a:r>
              <a:rPr lang="en-US" sz="2400" dirty="0" smtClean="0"/>
              <a:t> code</a:t>
            </a:r>
          </a:p>
          <a:p>
            <a:r>
              <a:rPr lang="en-US" sz="2800" dirty="0" smtClean="0"/>
              <a:t>Drawbacks</a:t>
            </a:r>
          </a:p>
          <a:p>
            <a:pPr lvl="1"/>
            <a:r>
              <a:rPr lang="en-US" sz="2400" dirty="0" smtClean="0"/>
              <a:t>Older Browsers do not support </a:t>
            </a:r>
            <a:r>
              <a:rPr lang="en-US" sz="2400" dirty="0" err="1" smtClean="0"/>
              <a:t>WebWorkers</a:t>
            </a:r>
            <a:endParaRPr lang="en-US" sz="2400" dirty="0" smtClean="0"/>
          </a:p>
          <a:p>
            <a:pPr lvl="1"/>
            <a:endParaRPr lang="en-US" sz="2400" dirty="0" smtClean="0"/>
          </a:p>
          <a:p>
            <a:pPr marL="0" indent="0">
              <a:buNone/>
            </a:pPr>
            <a:endParaRPr lang="en-US" sz="2800" dirty="0"/>
          </a:p>
          <a:p>
            <a:endParaRPr lang="en-US" sz="2800" dirty="0"/>
          </a:p>
        </p:txBody>
      </p:sp>
    </p:spTree>
    <p:extLst>
      <p:ext uri="{BB962C8B-B14F-4D97-AF65-F5344CB8AC3E}">
        <p14:creationId xmlns:p14="http://schemas.microsoft.com/office/powerpoint/2010/main" val="1320406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
        <p:nvSpPr>
          <p:cNvPr id="13" name="Rectangle 12"/>
          <p:cNvSpPr/>
          <p:nvPr/>
        </p:nvSpPr>
        <p:spPr>
          <a:xfrm>
            <a:off x="163888" y="6408075"/>
            <a:ext cx="6342301"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Buffer 500 points: GeometryEngine vs GeometryService </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6671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What is the geometry engine doing for me!</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Geometry Engine Internals</a:t>
            </a:r>
            <a:endParaRPr lang="en-GB" sz="4400" dirty="0"/>
          </a:p>
        </p:txBody>
      </p:sp>
    </p:spTree>
    <p:extLst>
      <p:ext uri="{BB962C8B-B14F-4D97-AF65-F5344CB8AC3E}">
        <p14:creationId xmlns:p14="http://schemas.microsoft.com/office/powerpoint/2010/main" val="3570844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61793"/>
            <a:ext cx="10826496" cy="615553"/>
          </a:xfrm>
        </p:spPr>
        <p:txBody>
          <a:bodyPr/>
          <a:lstStyle/>
          <a:p>
            <a:r>
              <a:rPr lang="en-US" sz="4000" dirty="0" smtClean="0"/>
              <a:t>Spatial Tolerance</a:t>
            </a:r>
            <a:endParaRPr lang="en-US" sz="4000" dirty="0"/>
          </a:p>
        </p:txBody>
      </p:sp>
      <p:grpSp>
        <p:nvGrpSpPr>
          <p:cNvPr id="29" name="Group 28"/>
          <p:cNvGrpSpPr/>
          <p:nvPr/>
        </p:nvGrpSpPr>
        <p:grpSpPr>
          <a:xfrm>
            <a:off x="6596743" y="2345025"/>
            <a:ext cx="2222047" cy="130629"/>
            <a:chOff x="5225143" y="2375505"/>
            <a:chExt cx="2222047" cy="130629"/>
          </a:xfrm>
        </p:grpSpPr>
        <p:cxnSp>
          <p:nvCxnSpPr>
            <p:cNvPr id="5" name="Straight Connector 4"/>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Oval 18"/>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p:cNvGrpSpPr/>
          <p:nvPr/>
        </p:nvGrpSpPr>
        <p:grpSpPr>
          <a:xfrm>
            <a:off x="9087123" y="2345025"/>
            <a:ext cx="2222047" cy="130629"/>
            <a:chOff x="5225143" y="2375505"/>
            <a:chExt cx="2222047" cy="130629"/>
          </a:xfrm>
        </p:grpSpPr>
        <p:cxnSp>
          <p:nvCxnSpPr>
            <p:cNvPr id="32" name="Straight Connector 31"/>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Oval 32"/>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Oval 3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p:cNvGrpSpPr/>
          <p:nvPr/>
        </p:nvGrpSpPr>
        <p:grpSpPr>
          <a:xfrm>
            <a:off x="6596743" y="4019820"/>
            <a:ext cx="2222047" cy="130629"/>
            <a:chOff x="5225143" y="2375505"/>
            <a:chExt cx="2222047" cy="130629"/>
          </a:xfrm>
        </p:grpSpPr>
        <p:cxnSp>
          <p:nvCxnSpPr>
            <p:cNvPr id="36" name="Straight Connector 35"/>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7" name="Oval 36"/>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9" name="Group 38"/>
          <p:cNvGrpSpPr/>
          <p:nvPr/>
        </p:nvGrpSpPr>
        <p:grpSpPr>
          <a:xfrm>
            <a:off x="9087123" y="4019820"/>
            <a:ext cx="2222047" cy="130629"/>
            <a:chOff x="5225143" y="2375505"/>
            <a:chExt cx="2222047" cy="130629"/>
          </a:xfrm>
        </p:grpSpPr>
        <p:cxnSp>
          <p:nvCxnSpPr>
            <p:cNvPr id="40" name="Straight Connector 39"/>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1" name="Oval 40"/>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2" name="Oval 41"/>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43" name="Oval 42"/>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46" name="Straight Connector 45"/>
          <p:cNvCxnSpPr>
            <a:endCxn id="50"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7" name="Oval 46"/>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8" name="Oval 47"/>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0" name="Oval 49"/>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2" name="Straight Connector 51"/>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4" name="Down Arrow 53"/>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5" name="Down Arrow 54"/>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6" name="Oval 55"/>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9" name="Straight Arrow Connector 58"/>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TextBox 62"/>
          <p:cNvSpPr txBox="1"/>
          <p:nvPr/>
        </p:nvSpPr>
        <p:spPr>
          <a:xfrm>
            <a:off x="467674" y="5574253"/>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smtClean="0">
                <a:ea typeface="+mn-ea"/>
                <a:cs typeface="+mn-cs"/>
              </a:rPr>
              <a:t>XY Tolerance = 0.001</a:t>
            </a:r>
          </a:p>
        </p:txBody>
      </p:sp>
      <p:sp>
        <p:nvSpPr>
          <p:cNvPr id="64" name="Text Placeholder 10"/>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Spatial References have different Tolerances.</a:t>
            </a:r>
          </a:p>
          <a:p>
            <a:r>
              <a:rPr lang="en-US" sz="2400" dirty="0" err="1" smtClean="0"/>
              <a:t>GeometryEngine</a:t>
            </a:r>
            <a:r>
              <a:rPr lang="en-US" sz="2400" dirty="0" smtClean="0"/>
              <a:t> uses X/Y Tolerance </a:t>
            </a:r>
          </a:p>
          <a:p>
            <a:r>
              <a:rPr lang="en-US" sz="2400" dirty="0" smtClean="0"/>
              <a:t>in its calculations</a:t>
            </a:r>
            <a:endParaRPr lang="en-US" sz="2400" dirty="0"/>
          </a:p>
        </p:txBody>
      </p:sp>
    </p:spTree>
    <p:extLst>
      <p:ext uri="{BB962C8B-B14F-4D97-AF65-F5344CB8AC3E}">
        <p14:creationId xmlns:p14="http://schemas.microsoft.com/office/powerpoint/2010/main" val="893011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Spatial Tolerance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Inside the Geometry Methods</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smtClean="0">
              <a:solidFill>
                <a:schemeClr val="bg1"/>
              </a:solidFill>
            </a:endParaRPr>
          </a:p>
          <a:p>
            <a:pPr eaLnBrk="0" hangingPunct="0">
              <a:spcAft>
                <a:spcPts val="200"/>
              </a:spcAft>
            </a:pPr>
            <a:r>
              <a:rPr lang="en-GB" sz="1600" dirty="0" smtClean="0">
                <a:solidFill>
                  <a:schemeClr val="bg1"/>
                </a:solidFill>
              </a:rPr>
              <a:t>     </a:t>
            </a: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smtClean="0">
                <a:solidFill>
                  <a:srgbClr val="FF6600"/>
                </a:solidFill>
              </a:rPr>
              <a:t>mapPointA</a:t>
            </a:r>
            <a:r>
              <a:rPr lang="en-GB" sz="1600" dirty="0" smtClean="0">
                <a:solidFill>
                  <a:srgbClr val="FF6600"/>
                </a:solidFill>
              </a:rPr>
              <a:t> </a:t>
            </a:r>
            <a:r>
              <a:rPr lang="en-GB" sz="1600" dirty="0">
                <a:solidFill>
                  <a:schemeClr val="bg1"/>
                </a:solidFill>
              </a:rPr>
              <a:t>= </a:t>
            </a:r>
            <a:r>
              <a:rPr lang="en-GB" sz="1600" dirty="0" smtClean="0">
                <a:solidFill>
                  <a:schemeClr val="bg1"/>
                </a:solidFill>
              </a:rPr>
              <a:t>new </a:t>
            </a:r>
            <a:r>
              <a:rPr lang="en-GB" sz="1600" dirty="0" err="1" smtClean="0">
                <a:solidFill>
                  <a:schemeClr val="bg1"/>
                </a:solidFill>
              </a:rPr>
              <a:t>esriPoint</a:t>
            </a:r>
            <a:r>
              <a:rPr lang="en-GB" sz="1600" dirty="0" smtClean="0">
                <a:solidFill>
                  <a:schemeClr val="bg1"/>
                </a:solidFill>
              </a:rPr>
              <a:t>(1.22, 2.0, </a:t>
            </a:r>
            <a:r>
              <a:rPr lang="en-GB" sz="1600" dirty="0" err="1" smtClean="0">
                <a:solidFill>
                  <a:schemeClr val="bg1"/>
                </a:solidFill>
              </a:rPr>
              <a:t>map.spatialReference</a:t>
            </a:r>
            <a:r>
              <a:rPr lang="en-GB" sz="1600" dirty="0" smtClean="0">
                <a:solidFill>
                  <a:schemeClr val="bg1"/>
                </a:solidFill>
              </a:rPr>
              <a:t>)</a:t>
            </a:r>
          </a:p>
          <a:p>
            <a:pPr eaLnBrk="0" hangingPunct="0">
              <a:spcAft>
                <a:spcPts val="200"/>
              </a:spcAft>
            </a:pPr>
            <a:r>
              <a:rPr lang="en-GB" sz="1600" dirty="0">
                <a:solidFill>
                  <a:schemeClr val="bg2">
                    <a:lumMod val="75000"/>
                  </a:schemeClr>
                </a:solidFill>
              </a:rPr>
              <a:t> </a:t>
            </a:r>
            <a:r>
              <a:rPr lang="en-GB" sz="1600" dirty="0" smtClean="0">
                <a:solidFill>
                  <a:schemeClr val="bg2">
                    <a:lumMod val="75000"/>
                  </a:schemeClr>
                </a:solidFill>
              </a:rPr>
              <a:t>        </a:t>
            </a:r>
            <a:r>
              <a:rPr lang="en-GB" sz="1600" dirty="0" err="1" smtClean="0">
                <a:solidFill>
                  <a:schemeClr val="bg2">
                    <a:lumMod val="75000"/>
                  </a:schemeClr>
                </a:solidFill>
              </a:rPr>
              <a:t>var</a:t>
            </a:r>
            <a:r>
              <a:rPr lang="en-GB" sz="1600" dirty="0" smtClean="0">
                <a:solidFill>
                  <a:schemeClr val="bg2">
                    <a:lumMod val="75000"/>
                  </a:schemeClr>
                </a:solidFill>
              </a:rPr>
              <a:t> </a:t>
            </a:r>
            <a:r>
              <a:rPr lang="en-GB" sz="1600" dirty="0" err="1" smtClean="0">
                <a:solidFill>
                  <a:srgbClr val="FF6600"/>
                </a:solidFill>
              </a:rPr>
              <a:t>mapPointB</a:t>
            </a:r>
            <a:r>
              <a:rPr lang="en-GB" sz="1600" dirty="0" smtClean="0">
                <a:solidFill>
                  <a:srgbClr val="FF6600"/>
                </a:solidFill>
              </a:rPr>
              <a:t> </a:t>
            </a:r>
            <a:r>
              <a:rPr lang="en-GB" sz="1600" dirty="0">
                <a:solidFill>
                  <a:schemeClr val="bg1"/>
                </a:solidFill>
              </a:rPr>
              <a:t>= new </a:t>
            </a:r>
            <a:r>
              <a:rPr lang="en-GB" sz="1600" dirty="0" err="1" smtClean="0">
                <a:solidFill>
                  <a:schemeClr val="bg1"/>
                </a:solidFill>
              </a:rPr>
              <a:t>esriPoint</a:t>
            </a:r>
            <a:r>
              <a:rPr lang="en-GB" sz="1600" dirty="0" smtClean="0">
                <a:solidFill>
                  <a:schemeClr val="bg1"/>
                </a:solidFill>
              </a:rPr>
              <a:t>(1.22</a:t>
            </a:r>
            <a:r>
              <a:rPr lang="en-GB" sz="1600" dirty="0" smtClean="0">
                <a:solidFill>
                  <a:schemeClr val="accent3">
                    <a:lumMod val="75000"/>
                  </a:schemeClr>
                </a:solidFill>
              </a:rPr>
              <a:t>000000001</a:t>
            </a:r>
            <a:r>
              <a:rPr lang="en-GB" sz="1600" dirty="0" smtClean="0">
                <a:solidFill>
                  <a:schemeClr val="bg1"/>
                </a:solidFill>
              </a:rPr>
              <a:t>, </a:t>
            </a:r>
            <a:r>
              <a:rPr lang="en-GB" sz="1600" dirty="0">
                <a:solidFill>
                  <a:schemeClr val="bg1"/>
                </a:solidFill>
              </a:rPr>
              <a:t>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smtClean="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smtClean="0">
                <a:solidFill>
                  <a:srgbClr val="FF6600"/>
                </a:solidFill>
              </a:rPr>
              <a:t>areequal</a:t>
            </a:r>
            <a:r>
              <a:rPr lang="en-GB" dirty="0" smtClean="0">
                <a:solidFill>
                  <a:srgbClr val="FF6600"/>
                </a:solidFill>
              </a:rPr>
              <a:t>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equals</a:t>
            </a:r>
            <a:r>
              <a:rPr lang="en-GB" dirty="0" smtClean="0">
                <a:solidFill>
                  <a:schemeClr val="bg1"/>
                </a:solidFill>
              </a:rPr>
              <a:t>(</a:t>
            </a:r>
            <a:r>
              <a:rPr lang="en-GB" dirty="0" err="1" smtClean="0">
                <a:solidFill>
                  <a:schemeClr val="bg1"/>
                </a:solidFill>
              </a:rPr>
              <a:t>mapPointA</a:t>
            </a:r>
            <a:r>
              <a:rPr lang="en-GB" dirty="0" smtClean="0">
                <a:solidFill>
                  <a:schemeClr val="bg1"/>
                </a:solidFill>
              </a:rPr>
              <a:t>, </a:t>
            </a:r>
            <a:r>
              <a:rPr lang="en-GB" dirty="0" err="1" smtClean="0">
                <a:solidFill>
                  <a:schemeClr val="bg1"/>
                </a:solidFill>
              </a:rPr>
              <a:t>mapPointB</a:t>
            </a:r>
            <a:r>
              <a:rPr lang="en-GB" dirty="0" smtClean="0">
                <a:solidFill>
                  <a:schemeClr val="bg1"/>
                </a:solidFill>
              </a:rPr>
              <a:t>);</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 Returns True</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5174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a:t>
            </a:r>
            <a:r>
              <a:rPr lang="en-US" sz="3600" dirty="0" err="1" smtClean="0"/>
              <a:t>Async</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Architecture and Throughput</a:t>
            </a:r>
            <a:endParaRPr lang="en-US" sz="2400" dirty="0"/>
          </a:p>
        </p:txBody>
      </p:sp>
      <p:sp>
        <p:nvSpPr>
          <p:cNvPr id="6" name="Flowchart: Process 5"/>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 name="Flowchart: Data 3"/>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9" name="Flowchart: Data 8"/>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0" name="Flowchart: Data 9"/>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1" name="Flowchart: Data 10"/>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11"/>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Process 13"/>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7" name="Right Arrow 6"/>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Data 16"/>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Flowchart: Process 17"/>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Process 18"/>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9"/>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20"/>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21"/>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Data 22"/>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Data 23"/>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5" name="Elbow Connector 24"/>
          <p:cNvCxnSpPr>
            <a:stCxn id="24" idx="3"/>
            <a:endCxn id="22"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30" name="Flowchart: Data 29"/>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Right Arrow 30"/>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2"/>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Flowchart: Data 33"/>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Flowchart: Data 34"/>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Flowchart: Data 35"/>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9" name="Picture 38"/>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40" name="Picture 39"/>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41" name="Picture 4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42" name="Picture 4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43" name="TextBox 42"/>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4" name="TextBox 43"/>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5" name="TextBox 44"/>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6" name="TextBox 45"/>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7" name="TextBox 46"/>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8" name="TextBox 47"/>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Queued Geometry Operations</a:t>
            </a:r>
            <a:endParaRPr lang="en-GB" sz="1400" b="1" dirty="0" smtClean="0">
              <a:ea typeface="+mn-ea"/>
              <a:cs typeface="+mn-cs"/>
            </a:endParaRPr>
          </a:p>
        </p:txBody>
      </p:sp>
      <p:sp>
        <p:nvSpPr>
          <p:cNvPr id="49" name="TextBox 48"/>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ea typeface="+mn-ea"/>
                <a:cs typeface="+mn-cs"/>
              </a:rPr>
              <a:t>Free</a:t>
            </a:r>
          </a:p>
        </p:txBody>
      </p:sp>
      <p:sp>
        <p:nvSpPr>
          <p:cNvPr id="50" name="TextBox 49"/>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1" name="TextBox 50"/>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2" name="TextBox 51"/>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3" name="TextBox 52"/>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4" name="TextBox 53"/>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WebWorker</a:t>
            </a:r>
            <a:r>
              <a:rPr lang="en-GB" sz="1400" b="1" dirty="0" smtClean="0"/>
              <a:t> </a:t>
            </a:r>
          </a:p>
          <a:p>
            <a:pPr algn="l" eaLnBrk="0" hangingPunct="0">
              <a:lnSpc>
                <a:spcPts val="1800"/>
              </a:lnSpc>
            </a:pPr>
            <a:r>
              <a:rPr lang="en-GB" sz="1400" b="1" dirty="0" err="1" smtClean="0"/>
              <a:t>SendMessage</a:t>
            </a:r>
            <a:endParaRPr lang="en-GB" sz="1400" b="1" dirty="0" smtClean="0">
              <a:ea typeface="+mn-ea"/>
              <a:cs typeface="+mn-cs"/>
            </a:endParaRPr>
          </a:p>
        </p:txBody>
      </p:sp>
      <p:sp>
        <p:nvSpPr>
          <p:cNvPr id="57" name="TextBox 56"/>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geometryEngine</a:t>
            </a:r>
            <a:endParaRPr lang="en-GB" sz="1400" b="1" dirty="0" smtClean="0"/>
          </a:p>
          <a:p>
            <a:pPr algn="l" eaLnBrk="0" hangingPunct="0">
              <a:lnSpc>
                <a:spcPts val="1800"/>
              </a:lnSpc>
            </a:pPr>
            <a:r>
              <a:rPr lang="en-GB" sz="1400" b="1" dirty="0" err="1" smtClean="0"/>
              <a:t>Async</a:t>
            </a:r>
            <a:endParaRPr lang="en-GB" sz="1400" b="1" dirty="0" smtClean="0"/>
          </a:p>
        </p:txBody>
      </p:sp>
      <p:cxnSp>
        <p:nvCxnSpPr>
          <p:cNvPr id="62" name="Straight Connector 61"/>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Oval 62"/>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65" name="TextBox 64"/>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buffer</a:t>
            </a:r>
          </a:p>
        </p:txBody>
      </p:sp>
      <p:cxnSp>
        <p:nvCxnSpPr>
          <p:cNvPr id="66" name="Straight Connector 65"/>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Oval 66"/>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68" name="Straight Connector 67"/>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9" name="Oval 68"/>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72" name="Straight Arrow Connector 71"/>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a:off x="1197325" y="497563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Deferred </a:t>
            </a:r>
          </a:p>
          <a:p>
            <a:pPr algn="l" eaLnBrk="0" hangingPunct="0">
              <a:lnSpc>
                <a:spcPts val="1800"/>
              </a:lnSpc>
            </a:pPr>
            <a:r>
              <a:rPr lang="en-GB" sz="1400" b="1" dirty="0" err="1" smtClean="0"/>
              <a:t>Resovle</a:t>
            </a:r>
            <a:endParaRPr lang="en-GB" sz="1400" b="1" dirty="0" smtClean="0"/>
          </a:p>
        </p:txBody>
      </p:sp>
    </p:spTree>
    <p:extLst>
      <p:ext uri="{BB962C8B-B14F-4D97-AF65-F5344CB8AC3E}">
        <p14:creationId xmlns:p14="http://schemas.microsoft.com/office/powerpoint/2010/main" val="41828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05626"/>
            <a:ext cx="10826496" cy="553998"/>
          </a:xfrm>
        </p:spPr>
        <p:txBody>
          <a:bodyPr/>
          <a:lstStyle/>
          <a:p>
            <a:r>
              <a:rPr lang="en-US" sz="3600" dirty="0" smtClean="0"/>
              <a:t>Coordinate Systems</a:t>
            </a:r>
            <a:endParaRPr lang="en-US" sz="3600" dirty="0"/>
          </a:p>
        </p:txBody>
      </p:sp>
      <p:sp>
        <p:nvSpPr>
          <p:cNvPr id="12" name="Content Placeholder 11"/>
          <p:cNvSpPr>
            <a:spLocks noGrp="1"/>
          </p:cNvSpPr>
          <p:nvPr>
            <p:ph sz="quarter" idx="12"/>
          </p:nvPr>
        </p:nvSpPr>
        <p:spPr>
          <a:xfrm>
            <a:off x="914400" y="1752600"/>
            <a:ext cx="10369296" cy="3558284"/>
          </a:xfrm>
        </p:spPr>
        <p:txBody>
          <a:bodyPr/>
          <a:lstStyle/>
          <a:p>
            <a:r>
              <a:rPr lang="en-US" sz="2800" dirty="0" smtClean="0"/>
              <a:t>No Project Operation</a:t>
            </a:r>
          </a:p>
          <a:p>
            <a:r>
              <a:rPr lang="en-US" sz="2800" dirty="0" smtClean="0"/>
              <a:t>Certain methods will only work in </a:t>
            </a:r>
            <a:r>
              <a:rPr lang="en-US" sz="2800" dirty="0" err="1" smtClean="0"/>
              <a:t>WebMercator</a:t>
            </a:r>
            <a:r>
              <a:rPr lang="en-US" sz="2800" dirty="0" smtClean="0"/>
              <a:t> or Geographic Coordinate Systems</a:t>
            </a:r>
          </a:p>
          <a:p>
            <a:pPr lvl="1"/>
            <a:r>
              <a:rPr lang="en-US" sz="2400" dirty="0" err="1" smtClean="0"/>
              <a:t>GeodesicArea</a:t>
            </a:r>
            <a:endParaRPr lang="en-US" sz="2400" dirty="0" smtClean="0"/>
          </a:p>
          <a:p>
            <a:pPr lvl="1"/>
            <a:r>
              <a:rPr lang="en-US" sz="2400" dirty="0" err="1" smtClean="0"/>
              <a:t>GeodesicLength</a:t>
            </a:r>
            <a:endParaRPr lang="en-US" sz="2400" dirty="0" smtClean="0"/>
          </a:p>
          <a:p>
            <a:pPr lvl="1"/>
            <a:r>
              <a:rPr lang="en-US" sz="2400" dirty="0" err="1" smtClean="0"/>
              <a:t>GeodesicBuffer</a:t>
            </a:r>
            <a:endParaRPr lang="en-US" dirty="0" smtClean="0"/>
          </a:p>
          <a:p>
            <a:pPr lvl="1"/>
            <a:endParaRPr lang="en-US" dirty="0" smtClean="0"/>
          </a:p>
          <a:p>
            <a:pPr marL="0" indent="0">
              <a:buNone/>
            </a:pPr>
            <a:endParaRPr lang="en-US" dirty="0"/>
          </a:p>
          <a:p>
            <a:endParaRPr lang="en-US" dirty="0"/>
          </a:p>
        </p:txBody>
      </p:sp>
      <p:sp>
        <p:nvSpPr>
          <p:cNvPr id="7" name="Text Placeholder 10"/>
          <p:cNvSpPr>
            <a:spLocks noGrp="1"/>
          </p:cNvSpPr>
          <p:nvPr>
            <p:ph type="body" sz="quarter" idx="11"/>
          </p:nvPr>
        </p:nvSpPr>
        <p:spPr>
          <a:xfrm>
            <a:off x="682625" y="1097309"/>
            <a:ext cx="10826496" cy="369332"/>
          </a:xfrm>
        </p:spPr>
        <p:txBody>
          <a:bodyPr/>
          <a:lstStyle/>
          <a:p>
            <a:r>
              <a:rPr lang="en-US" sz="2400" dirty="0" smtClean="0"/>
              <a:t>Projected and Geographic </a:t>
            </a:r>
            <a:endParaRPr lang="en-US" sz="2400" dirty="0"/>
          </a:p>
        </p:txBody>
      </p:sp>
    </p:spTree>
    <p:extLst>
      <p:ext uri="{BB962C8B-B14F-4D97-AF65-F5344CB8AC3E}">
        <p14:creationId xmlns:p14="http://schemas.microsoft.com/office/powerpoint/2010/main" val="19470833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1013534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3899285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4977246"/>
          </a:xfrm>
        </p:spPr>
        <p:txBody>
          <a:bodyPr/>
          <a:lstStyle/>
          <a:p>
            <a:r>
              <a:rPr lang="en-US" dirty="0" smtClean="0"/>
              <a:t>Documentation</a:t>
            </a:r>
          </a:p>
          <a:p>
            <a:pPr lvl="1"/>
            <a:r>
              <a:rPr lang="en-US" dirty="0">
                <a:hlinkClick r:id="rId5"/>
              </a:rPr>
              <a:t>https://developers.arcgis.com/javascript/latest/api-reference/esri-geometry-</a:t>
            </a:r>
            <a:r>
              <a:rPr lang="en-US" dirty="0" smtClean="0">
                <a:hlinkClick r:id="rId5"/>
              </a:rPr>
              <a:t>geometryEngine.html</a:t>
            </a:r>
            <a:endParaRPr lang="en-US" dirty="0" smtClean="0"/>
          </a:p>
          <a:p>
            <a:pPr lvl="1"/>
            <a:r>
              <a:rPr lang="en-US" dirty="0">
                <a:hlinkClick r:id="rId6"/>
              </a:rPr>
              <a:t>https://developers.arcgis.com/javascript/latest/api-reference/esri-geometry-</a:t>
            </a:r>
            <a:r>
              <a:rPr lang="en-US" dirty="0" smtClean="0">
                <a:hlinkClick r:id="rId6"/>
              </a:rPr>
              <a:t>geometryEngineAsync.html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a:p>
            <a:r>
              <a:rPr lang="en-US" dirty="0" smtClean="0"/>
              <a:t>Demos/samples</a:t>
            </a:r>
            <a:endParaRPr lang="en-US" dirty="0"/>
          </a:p>
          <a:p>
            <a:pPr lvl="1">
              <a:buFontTx/>
              <a:buChar char="-"/>
            </a:pPr>
            <a:r>
              <a:rPr lang="en-US" dirty="0" smtClean="0">
                <a:hlinkClick r:id="rId10"/>
              </a:rPr>
              <a:t>https</a:t>
            </a:r>
            <a:r>
              <a:rPr lang="en-US" dirty="0">
                <a:hlinkClick r:id="rId10"/>
              </a:rPr>
              <a:t>://github.com/ekenes/conferences/tree/master/ds</a:t>
            </a:r>
            <a:r>
              <a:rPr lang="en-US" dirty="0" smtClean="0">
                <a:hlinkClick r:id="rId10"/>
              </a:rPr>
              <a:t>-2017/geometry-engine</a:t>
            </a:r>
            <a:endParaRPr lang="en-US" dirty="0" smtClean="0"/>
          </a:p>
          <a:p>
            <a:pPr lvl="1">
              <a:buFontTx/>
              <a:buChar char="-"/>
            </a:pPr>
            <a:r>
              <a:rPr lang="en-US" dirty="0">
                <a:hlinkClick r:id="rId11"/>
              </a:rPr>
              <a:t>https://github.com/ekenes/esri-js-</a:t>
            </a:r>
            <a:r>
              <a:rPr lang="en-US" dirty="0" smtClean="0">
                <a:hlinkClick r:id="rId11"/>
              </a:rPr>
              <a:t>samples</a:t>
            </a:r>
            <a:endParaRPr lang="en-US" dirty="0" smtClean="0"/>
          </a:p>
          <a:p>
            <a:pPr marL="283464" lvl="1" indent="0">
              <a:buNone/>
            </a:pPr>
            <a:endParaRPr lang="en-US" dirty="0" smtClean="0"/>
          </a:p>
        </p:txBody>
      </p:sp>
    </p:spTree>
    <p:extLst>
      <p:ext uri="{BB962C8B-B14F-4D97-AF65-F5344CB8AC3E}">
        <p14:creationId xmlns:p14="http://schemas.microsoft.com/office/powerpoint/2010/main" val="757998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6745102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32388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593574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32" name="Rectangle 31"/>
          <p:cNvSpPr/>
          <p:nvPr/>
        </p:nvSpPr>
        <p:spPr>
          <a:xfrm>
            <a:off x="258665" y="6220293"/>
            <a:ext cx="2723935"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Simplify polygon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Topological Correctness :  Simplify,  </a:t>
            </a:r>
            <a:r>
              <a:rPr lang="en-US" sz="2400" dirty="0" err="1" smtClean="0"/>
              <a:t>isSimple</a:t>
            </a:r>
            <a:endParaRPr lang="en-US" sz="2400" dirty="0"/>
          </a:p>
        </p:txBody>
      </p:sp>
      <p:pic>
        <p:nvPicPr>
          <p:cNvPr id="1026" name="Picture 2" descr="ITopologicalOperator IsSimple SimplePolygon Exam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opologicalOperator IsSimple SimplePoint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opologicalOperator IsSimple SimplePolyline Exam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2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2" y="3302698"/>
            <a:ext cx="8107680" cy="3560064"/>
          </a:xfrm>
          <a:prstGeom prst="rect">
            <a:avLst/>
          </a:prstGeom>
        </p:spPr>
      </p:pic>
      <p:sp>
        <p:nvSpPr>
          <p:cNvPr id="32" name="Rectangle 31"/>
          <p:cNvSpPr/>
          <p:nvPr/>
        </p:nvSpPr>
        <p:spPr>
          <a:xfrm>
            <a:off x="258665" y="6220293"/>
            <a:ext cx="249423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Nearest Vertex Demo</a:t>
            </a: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Nearest Vertices, Nearest Coordinates</a:t>
            </a:r>
            <a:endParaRPr lang="en-US" sz="2400" dirty="0"/>
          </a:p>
        </p:txBody>
      </p:sp>
      <p:sp>
        <p:nvSpPr>
          <p:cNvPr id="2" name="Freeform 1"/>
          <p:cNvSpPr/>
          <p:nvPr/>
        </p:nvSpPr>
        <p:spPr bwMode="auto">
          <a:xfrm>
            <a:off x="1797015" y="1929749"/>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p:nvPr/>
        </p:nvCxnSpPr>
        <p:spPr bwMode="auto">
          <a:xfrm flipV="1">
            <a:off x="4661452" y="1929749"/>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7" name="Arc 6"/>
          <p:cNvSpPr/>
          <p:nvPr/>
        </p:nvSpPr>
        <p:spPr bwMode="auto">
          <a:xfrm rot="14918030">
            <a:off x="9118968" y="1766459"/>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2" name="Arc 11"/>
          <p:cNvSpPr/>
          <p:nvPr/>
        </p:nvSpPr>
        <p:spPr bwMode="auto">
          <a:xfrm rot="21428488">
            <a:off x="4561059" y="4430209"/>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0" name="Freeform 9"/>
          <p:cNvSpPr/>
          <p:nvPr/>
        </p:nvSpPr>
        <p:spPr bwMode="auto">
          <a:xfrm>
            <a:off x="7563678" y="4333461"/>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3" name="Straight Connector 12"/>
          <p:cNvCxnSpPr>
            <a:stCxn id="15" idx="5"/>
          </p:cNvCxnSpPr>
          <p:nvPr/>
        </p:nvCxnSpPr>
        <p:spPr bwMode="auto">
          <a:xfrm>
            <a:off x="5732752" y="3344120"/>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22" name="Straight Connector 21"/>
          <p:cNvCxnSpPr>
            <a:stCxn id="15" idx="6"/>
          </p:cNvCxnSpPr>
          <p:nvPr/>
        </p:nvCxnSpPr>
        <p:spPr bwMode="auto">
          <a:xfrm flipV="1">
            <a:off x="5749969" y="3195638"/>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25" name="Straight Connector 24"/>
          <p:cNvCxnSpPr>
            <a:stCxn id="15" idx="0"/>
          </p:cNvCxnSpPr>
          <p:nvPr/>
        </p:nvCxnSpPr>
        <p:spPr bwMode="auto">
          <a:xfrm flipH="1" flipV="1">
            <a:off x="5443538" y="2347913"/>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9" name="Straight Connector 28"/>
          <p:cNvCxnSpPr>
            <a:stCxn id="15" idx="2"/>
          </p:cNvCxnSpPr>
          <p:nvPr/>
        </p:nvCxnSpPr>
        <p:spPr bwMode="auto">
          <a:xfrm flipH="1" flipV="1">
            <a:off x="3206958" y="3232621"/>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35" name="Straight Connector 34"/>
          <p:cNvCxnSpPr>
            <a:endCxn id="15" idx="4"/>
          </p:cNvCxnSpPr>
          <p:nvPr/>
        </p:nvCxnSpPr>
        <p:spPr bwMode="auto">
          <a:xfrm flipV="1">
            <a:off x="5341280" y="3363250"/>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15" name="Oval 14"/>
          <p:cNvSpPr/>
          <p:nvPr/>
        </p:nvSpPr>
        <p:spPr bwMode="auto">
          <a:xfrm>
            <a:off x="5632403" y="3232621"/>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p:cNvSpPr/>
          <p:nvPr/>
        </p:nvSpPr>
        <p:spPr bwMode="auto">
          <a:xfrm>
            <a:off x="5356520" y="220696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7" name="Oval 36"/>
          <p:cNvSpPr/>
          <p:nvPr/>
        </p:nvSpPr>
        <p:spPr bwMode="auto">
          <a:xfrm>
            <a:off x="8699795" y="3125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847583" y="4486807"/>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9" name="Oval 38"/>
          <p:cNvSpPr/>
          <p:nvPr/>
        </p:nvSpPr>
        <p:spPr bwMode="auto">
          <a:xfrm>
            <a:off x="5282497" y="435617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0" name="Oval 39"/>
          <p:cNvSpPr/>
          <p:nvPr/>
        </p:nvSpPr>
        <p:spPr bwMode="auto">
          <a:xfrm>
            <a:off x="3123002" y="315140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62345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180205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1082348"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Missiles</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Buffering and Geodesic Buffering</a:t>
            </a:r>
            <a:endParaRPr lang="en-US" sz="2400" dirty="0"/>
          </a:p>
        </p:txBody>
      </p:sp>
      <p:pic>
        <p:nvPicPr>
          <p:cNvPr id="6" name="Picture 5"/>
          <p:cNvPicPr>
            <a:picLocks noChangeAspect="1"/>
          </p:cNvPicPr>
          <p:nvPr/>
        </p:nvPicPr>
        <p:blipFill>
          <a:blip r:embed="rId5"/>
          <a:stretch>
            <a:fillRect/>
          </a:stretch>
        </p:blipFill>
        <p:spPr>
          <a:xfrm>
            <a:off x="6347790" y="2054169"/>
            <a:ext cx="4813853" cy="3712874"/>
          </a:xfrm>
          <a:prstGeom prst="rect">
            <a:avLst/>
          </a:prstGeom>
        </p:spPr>
      </p:pic>
      <p:pic>
        <p:nvPicPr>
          <p:cNvPr id="7" name="Picture 6"/>
          <p:cNvPicPr>
            <a:picLocks noChangeAspect="1"/>
          </p:cNvPicPr>
          <p:nvPr/>
        </p:nvPicPr>
        <p:blipFill>
          <a:blip r:embed="rId6"/>
          <a:stretch>
            <a:fillRect/>
          </a:stretch>
        </p:blipFill>
        <p:spPr>
          <a:xfrm>
            <a:off x="749400" y="2054169"/>
            <a:ext cx="4848991" cy="3689450"/>
          </a:xfrm>
          <a:prstGeom prst="rect">
            <a:avLst/>
          </a:prstGeom>
        </p:spPr>
      </p:pic>
    </p:spTree>
    <p:extLst>
      <p:ext uri="{BB962C8B-B14F-4D97-AF65-F5344CB8AC3E}">
        <p14:creationId xmlns:p14="http://schemas.microsoft.com/office/powerpoint/2010/main" val="12557728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mso-contentType ?>
<FormTemplates xmlns="http://schemas.microsoft.com/sharepoint/v3/contenttype/forms">
  <Display>DocumentLibraryForm</Display>
  <Edit>DocumentLibraryForm</Edit>
  <New>DocumentLibraryForm</New>
</FormTemplates>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0.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2.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 ds:uri="http://schemas.microsoft.com/sharepoint/v3"/>
  </ds:schemaRefs>
</ds:datastoreItem>
</file>

<file path=customXml/itemProps1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3.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7.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9.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0.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2.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5.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9.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0.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46.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9.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3.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4.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5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7.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9.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0.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5.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6.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6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8.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9.xml><?xml version="1.0" encoding="utf-8"?>
<ds:datastoreItem xmlns:ds="http://schemas.openxmlformats.org/officeDocument/2006/customXml" ds:itemID="{C4AF463C-FA8B-436D-9853-3318650FDAB8}">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3304</Words>
  <Application>Microsoft Macintosh PowerPoint</Application>
  <PresentationFormat>Custom</PresentationFormat>
  <Paragraphs>523</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Esri_Corporate_Template-Dark</vt:lpstr>
      <vt:lpstr>Building Interactive Web Apps Using the JavaScript API's Geometry Engine</vt:lpstr>
      <vt:lpstr>Session Goals</vt:lpstr>
      <vt:lpstr>Geometry</vt:lpstr>
      <vt:lpstr>Geometry Engine: what is it?</vt:lpstr>
      <vt:lpstr>Geometry Engine: what is it?</vt:lpstr>
      <vt:lpstr>Geometry Engine: what is it?</vt:lpstr>
      <vt:lpstr>Geometry Engine: what is it?</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the Geometry Engine</vt:lpstr>
      <vt:lpstr>Geometry Engine : Writing Code</vt:lpstr>
      <vt:lpstr>Geometry Service : Code Comparison </vt:lpstr>
      <vt:lpstr>Building an Editing App</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GeometryEngine</vt:lpstr>
      <vt:lpstr>Geometry Engine: Trade-offs</vt:lpstr>
      <vt:lpstr>Geometry Engine Resources</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2018-02-08T00:43:36Z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